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5" r:id="rId19"/>
    <p:sldId id="273" r:id="rId20"/>
    <p:sldId id="274" r:id="rId21"/>
    <p:sldId id="276" r:id="rId22"/>
    <p:sldId id="277" r:id="rId23"/>
    <p:sldId id="281" r:id="rId24"/>
    <p:sldId id="278" r:id="rId25"/>
    <p:sldId id="279" r:id="rId26"/>
    <p:sldId id="280" r:id="rId27"/>
    <p:sldId id="282" r:id="rId28"/>
    <p:sldId id="283" r:id="rId29"/>
    <p:sldId id="284"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E5F8"/>
    <a:srgbClr val="D1FFFB"/>
    <a:srgbClr val="37FFEC"/>
    <a:srgbClr val="FFFFE5"/>
    <a:srgbClr val="FFFFCD"/>
    <a:srgbClr val="ABE9FF"/>
    <a:srgbClr val="FFC9C9"/>
    <a:srgbClr val="00B05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AD861-840B-4A4E-8F05-A349D0A97A41}" type="datetimeFigureOut">
              <a:rPr lang="fr-FR" smtClean="0"/>
              <a:t>27/06/2024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B6942-7206-4BB6-BDF9-262DD989EFD0}" type="slidenum">
              <a:rPr lang="fr-FR" smtClean="0"/>
              <a:t>‹N°›</a:t>
            </a:fld>
            <a:endParaRPr lang="fr-FR"/>
          </a:p>
        </p:txBody>
      </p:sp>
    </p:spTree>
    <p:extLst>
      <p:ext uri="{BB962C8B-B14F-4D97-AF65-F5344CB8AC3E}">
        <p14:creationId xmlns:p14="http://schemas.microsoft.com/office/powerpoint/2010/main" val="36688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71D7D3-E049-BCDF-31B3-6CFB3002E8B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C19471F-913E-F161-9278-251F8AD2F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AEF5EB-E726-D650-386C-EB73DE873E3D}"/>
              </a:ext>
            </a:extLst>
          </p:cNvPr>
          <p:cNvSpPr>
            <a:spLocks noGrp="1"/>
          </p:cNvSpPr>
          <p:nvPr>
            <p:ph type="dt" sz="half" idx="10"/>
          </p:nvPr>
        </p:nvSpPr>
        <p:spPr/>
        <p:txBody>
          <a:bodyPr/>
          <a:lstStyle>
            <a:lvl1pPr>
              <a:defRPr>
                <a:latin typeface="Amasis MT Pro" panose="02040504050005020304" pitchFamily="18" charset="0"/>
              </a:defRPr>
            </a:lvl1pPr>
          </a:lstStyle>
          <a:p>
            <a:r>
              <a:rPr lang="fr-FR"/>
              <a:t>27/06/2024 v1.0</a:t>
            </a:r>
          </a:p>
        </p:txBody>
      </p:sp>
      <p:sp>
        <p:nvSpPr>
          <p:cNvPr id="5" name="Espace réservé du pied de page 4">
            <a:extLst>
              <a:ext uri="{FF2B5EF4-FFF2-40B4-BE49-F238E27FC236}">
                <a16:creationId xmlns:a16="http://schemas.microsoft.com/office/drawing/2014/main" id="{997BE1FA-7390-68B3-D75E-239F7F07B145}"/>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8DB5C791-6549-C16F-7CE0-EFB17AA74282}"/>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404384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9DF9DC-1857-C9F0-DCA6-B3F219187F9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8A2F738-FED2-C7B0-6749-31DFD0F7B2D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80721C-FDE2-AE5D-2046-29D63E367B6F}"/>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F50CD658-3355-18F7-B850-01B95374EBC7}"/>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D82A049-E3BB-7CF3-B18B-6F87D17DC085}"/>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9082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D9D12CF-07C3-F802-B4C4-CB2B1BE9121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F7C6E02-B0C2-3860-5C5E-FEC373CF619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E93318-C681-98F2-2F16-E1E392FC50F2}"/>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6926099-1C46-9707-BCD4-F1BE30C859ED}"/>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8ABC274F-E40D-7A6D-FCEA-377C1DD89E9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52026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8D584-5168-8168-6330-A31FCA4F7E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C97D8B-0801-C53A-1119-CCCF868483D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293C4D-5B0D-C029-F3AA-13B5BBAC51F4}"/>
              </a:ext>
            </a:extLst>
          </p:cNvPr>
          <p:cNvSpPr>
            <a:spLocks noGrp="1"/>
          </p:cNvSpPr>
          <p:nvPr>
            <p:ph type="dt" sz="half" idx="10"/>
          </p:nvPr>
        </p:nvSpPr>
        <p:spPr/>
        <p:txBody>
          <a:bodyPr/>
          <a:lstStyle>
            <a:lvl1pPr>
              <a:defRPr>
                <a:latin typeface="Amasis MT Pro" panose="02040504050005020304" pitchFamily="18" charset="0"/>
              </a:defRPr>
            </a:lvl1pPr>
          </a:lstStyle>
          <a:p>
            <a:r>
              <a:rPr lang="fr-FR"/>
              <a:t>27/06/2024 v1.0</a:t>
            </a:r>
          </a:p>
        </p:txBody>
      </p:sp>
      <p:sp>
        <p:nvSpPr>
          <p:cNvPr id="5" name="Espace réservé du pied de page 4">
            <a:extLst>
              <a:ext uri="{FF2B5EF4-FFF2-40B4-BE49-F238E27FC236}">
                <a16:creationId xmlns:a16="http://schemas.microsoft.com/office/drawing/2014/main" id="{31E8D5D8-9FD6-8B48-4A0C-CA2B54992462}"/>
              </a:ext>
            </a:extLst>
          </p:cNvPr>
          <p:cNvSpPr>
            <a:spLocks noGrp="1"/>
          </p:cNvSpPr>
          <p:nvPr>
            <p:ph type="ftr" sz="quarter" idx="11"/>
          </p:nvPr>
        </p:nvSpPr>
        <p:spPr/>
        <p:txBody>
          <a:bodyPr/>
          <a:lstStyle>
            <a:lvl1pPr>
              <a:defRPr>
                <a:latin typeface="Amasis MT Pro" panose="02040504050005020304" pitchFamily="18" charset="0"/>
              </a:defRPr>
            </a:lvl1pPr>
          </a:lstStyle>
          <a:p>
            <a:r>
              <a:rPr lang="fr-FR"/>
              <a:t>Aurélien Genin</a:t>
            </a:r>
          </a:p>
        </p:txBody>
      </p:sp>
      <p:sp>
        <p:nvSpPr>
          <p:cNvPr id="6" name="Espace réservé du numéro de diapositive 5">
            <a:extLst>
              <a:ext uri="{FF2B5EF4-FFF2-40B4-BE49-F238E27FC236}">
                <a16:creationId xmlns:a16="http://schemas.microsoft.com/office/drawing/2014/main" id="{F267B1DE-810A-151C-E184-ABCFC53C5644}"/>
              </a:ext>
            </a:extLst>
          </p:cNvPr>
          <p:cNvSpPr>
            <a:spLocks noGrp="1"/>
          </p:cNvSpPr>
          <p:nvPr>
            <p:ph type="sldNum" sz="quarter" idx="12"/>
          </p:nvPr>
        </p:nvSpPr>
        <p:spPr/>
        <p:txBody>
          <a:bodyPr/>
          <a:lstStyle>
            <a:lvl1pPr>
              <a:defRPr>
                <a:latin typeface="Amasis MT Pro" panose="02040504050005020304" pitchFamily="18" charset="0"/>
              </a:defRPr>
            </a:lvl1pPr>
          </a:lstStyle>
          <a:p>
            <a:fld id="{878C9BF7-CEC3-43A5-9EE8-7D909C022F2F}" type="slidenum">
              <a:rPr lang="fr-FR" smtClean="0"/>
              <a:pPr/>
              <a:t>‹N°›</a:t>
            </a:fld>
            <a:endParaRPr lang="fr-FR"/>
          </a:p>
        </p:txBody>
      </p:sp>
    </p:spTree>
    <p:extLst>
      <p:ext uri="{BB962C8B-B14F-4D97-AF65-F5344CB8AC3E}">
        <p14:creationId xmlns:p14="http://schemas.microsoft.com/office/powerpoint/2010/main" val="222735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EB0BE-CAE6-76FA-8D62-4C758AFFDA8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BC3C237-5324-B760-69C4-DEBB8D4E80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4E28644-6AD3-0C91-37BF-27ADCFCC980F}"/>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E66131BD-AC0B-7FB7-1903-766649AFFBB6}"/>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1A3526A2-0C65-B1AE-5A24-BC9831557C4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79737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805F2-C201-4473-2FFD-76A7B4C945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8830BB-EBE3-C692-B908-F00262F34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07FD7B1-5663-6D2D-049D-D8510ABC058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8AAD999-7490-DE5C-E072-BFE2D75ED293}"/>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2891B701-881B-FFA5-C930-65D356E98A58}"/>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6E229B5D-5A60-06F7-5F23-021F3E507741}"/>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4749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9294-48C6-7C21-427F-C7A23E71636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0C447BD-72CA-1674-2F9A-C71B94056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1B5926B-8DED-0812-EBA6-CC093141FF6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884995D-5F82-0B6C-87EE-6405E4198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05E2778-6593-FD96-7EC1-40FC2F2E13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56438E6-06C7-586B-775E-F90CF0D34DF7}"/>
              </a:ext>
            </a:extLst>
          </p:cNvPr>
          <p:cNvSpPr>
            <a:spLocks noGrp="1"/>
          </p:cNvSpPr>
          <p:nvPr>
            <p:ph type="dt" sz="half" idx="10"/>
          </p:nvPr>
        </p:nvSpPr>
        <p:spPr/>
        <p:txBody>
          <a:bodyPr/>
          <a:lstStyle/>
          <a:p>
            <a:r>
              <a:rPr lang="fr-FR"/>
              <a:t>27/06/2024 v1.0</a:t>
            </a:r>
          </a:p>
        </p:txBody>
      </p:sp>
      <p:sp>
        <p:nvSpPr>
          <p:cNvPr id="8" name="Espace réservé du pied de page 7">
            <a:extLst>
              <a:ext uri="{FF2B5EF4-FFF2-40B4-BE49-F238E27FC236}">
                <a16:creationId xmlns:a16="http://schemas.microsoft.com/office/drawing/2014/main" id="{826296C3-D7AE-E45B-0E97-4F8DE4A800D9}"/>
              </a:ext>
            </a:extLst>
          </p:cNvPr>
          <p:cNvSpPr>
            <a:spLocks noGrp="1"/>
          </p:cNvSpPr>
          <p:nvPr>
            <p:ph type="ftr" sz="quarter" idx="11"/>
          </p:nvPr>
        </p:nvSpPr>
        <p:spPr/>
        <p:txBody>
          <a:bodyPr/>
          <a:lstStyle/>
          <a:p>
            <a:r>
              <a:rPr lang="fr-FR"/>
              <a:t>Aurélien Genin</a:t>
            </a:r>
          </a:p>
        </p:txBody>
      </p:sp>
      <p:sp>
        <p:nvSpPr>
          <p:cNvPr id="9" name="Espace réservé du numéro de diapositive 8">
            <a:extLst>
              <a:ext uri="{FF2B5EF4-FFF2-40B4-BE49-F238E27FC236}">
                <a16:creationId xmlns:a16="http://schemas.microsoft.com/office/drawing/2014/main" id="{4559296F-C242-88CE-12E5-7B9840884CEB}"/>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48032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3EF271-08BE-4282-1F2D-E05557EC72D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4C3CC5A-571D-9A3B-D63D-04AA128EDAF8}"/>
              </a:ext>
            </a:extLst>
          </p:cNvPr>
          <p:cNvSpPr>
            <a:spLocks noGrp="1"/>
          </p:cNvSpPr>
          <p:nvPr>
            <p:ph type="dt" sz="half" idx="10"/>
          </p:nvPr>
        </p:nvSpPr>
        <p:spPr/>
        <p:txBody>
          <a:bodyPr/>
          <a:lstStyle/>
          <a:p>
            <a:r>
              <a:rPr lang="fr-FR"/>
              <a:t>27/06/2024 v1.0</a:t>
            </a:r>
          </a:p>
        </p:txBody>
      </p:sp>
      <p:sp>
        <p:nvSpPr>
          <p:cNvPr id="4" name="Espace réservé du pied de page 3">
            <a:extLst>
              <a:ext uri="{FF2B5EF4-FFF2-40B4-BE49-F238E27FC236}">
                <a16:creationId xmlns:a16="http://schemas.microsoft.com/office/drawing/2014/main" id="{D22100FC-78D5-FA34-28E2-327EA4FEF0C0}"/>
              </a:ext>
            </a:extLst>
          </p:cNvPr>
          <p:cNvSpPr>
            <a:spLocks noGrp="1"/>
          </p:cNvSpPr>
          <p:nvPr>
            <p:ph type="ftr" sz="quarter" idx="11"/>
          </p:nvPr>
        </p:nvSpPr>
        <p:spPr/>
        <p:txBody>
          <a:bodyPr/>
          <a:lstStyle/>
          <a:p>
            <a:r>
              <a:rPr lang="fr-FR"/>
              <a:t>Aurélien Genin</a:t>
            </a:r>
          </a:p>
        </p:txBody>
      </p:sp>
      <p:sp>
        <p:nvSpPr>
          <p:cNvPr id="5" name="Espace réservé du numéro de diapositive 4">
            <a:extLst>
              <a:ext uri="{FF2B5EF4-FFF2-40B4-BE49-F238E27FC236}">
                <a16:creationId xmlns:a16="http://schemas.microsoft.com/office/drawing/2014/main" id="{F5DC26CC-2D22-FAAB-F0F1-EB20F5671702}"/>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314870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7B2B345-16A1-36A7-846E-1F6D40D3B039}"/>
              </a:ext>
            </a:extLst>
          </p:cNvPr>
          <p:cNvSpPr>
            <a:spLocks noGrp="1"/>
          </p:cNvSpPr>
          <p:nvPr>
            <p:ph type="dt" sz="half" idx="10"/>
          </p:nvPr>
        </p:nvSpPr>
        <p:spPr/>
        <p:txBody>
          <a:bodyPr/>
          <a:lstStyle/>
          <a:p>
            <a:r>
              <a:rPr lang="fr-FR"/>
              <a:t>27/06/2024 v1.0</a:t>
            </a:r>
          </a:p>
        </p:txBody>
      </p:sp>
      <p:sp>
        <p:nvSpPr>
          <p:cNvPr id="3" name="Espace réservé du pied de page 2">
            <a:extLst>
              <a:ext uri="{FF2B5EF4-FFF2-40B4-BE49-F238E27FC236}">
                <a16:creationId xmlns:a16="http://schemas.microsoft.com/office/drawing/2014/main" id="{67A064A2-5FCB-C123-0910-2D5D24587BB7}"/>
              </a:ext>
            </a:extLst>
          </p:cNvPr>
          <p:cNvSpPr>
            <a:spLocks noGrp="1"/>
          </p:cNvSpPr>
          <p:nvPr>
            <p:ph type="ftr" sz="quarter" idx="11"/>
          </p:nvPr>
        </p:nvSpPr>
        <p:spPr/>
        <p:txBody>
          <a:bodyPr/>
          <a:lstStyle/>
          <a:p>
            <a:r>
              <a:rPr lang="fr-FR"/>
              <a:t>Aurélien Genin</a:t>
            </a:r>
          </a:p>
        </p:txBody>
      </p:sp>
      <p:sp>
        <p:nvSpPr>
          <p:cNvPr id="4" name="Espace réservé du numéro de diapositive 3">
            <a:extLst>
              <a:ext uri="{FF2B5EF4-FFF2-40B4-BE49-F238E27FC236}">
                <a16:creationId xmlns:a16="http://schemas.microsoft.com/office/drawing/2014/main" id="{03523802-BB08-76B8-C34E-199052A3F437}"/>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184130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0915D-B90E-8F95-BCD6-12E1BB97AD7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544BBC-567A-9DA3-100A-781B5053C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CC1FC36-B919-2A18-1B34-4DF222231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5915D2-BF0D-1B99-CF89-6095A253D388}"/>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3D1F5280-1A95-73FA-CEAE-B69DB6AEE90D}"/>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A584B329-A285-88B3-70A5-A0FDF6A0111C}"/>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2554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F98208-9F0C-4DE8-39DE-DCE21C62C44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A387F49-C170-5544-74F0-19A9E68C9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C0DB0C5-AB5C-F69A-9E9F-13BA8AB2C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6ED9DA7-10AD-0E43-569F-D2BEA4B1D413}"/>
              </a:ext>
            </a:extLst>
          </p:cNvPr>
          <p:cNvSpPr>
            <a:spLocks noGrp="1"/>
          </p:cNvSpPr>
          <p:nvPr>
            <p:ph type="dt" sz="half" idx="10"/>
          </p:nvPr>
        </p:nvSpPr>
        <p:spPr/>
        <p:txBody>
          <a:bodyPr/>
          <a:lstStyle/>
          <a:p>
            <a:r>
              <a:rPr lang="fr-FR"/>
              <a:t>27/06/2024 v1.0</a:t>
            </a:r>
          </a:p>
        </p:txBody>
      </p:sp>
      <p:sp>
        <p:nvSpPr>
          <p:cNvPr id="6" name="Espace réservé du pied de page 5">
            <a:extLst>
              <a:ext uri="{FF2B5EF4-FFF2-40B4-BE49-F238E27FC236}">
                <a16:creationId xmlns:a16="http://schemas.microsoft.com/office/drawing/2014/main" id="{95680161-957F-EA20-F80A-135BACA298B0}"/>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0C0C220-8FBF-3B7F-F9E5-07712BEDFD5F}"/>
              </a:ext>
            </a:extLst>
          </p:cNvPr>
          <p:cNvSpPr>
            <a:spLocks noGrp="1"/>
          </p:cNvSpPr>
          <p:nvPr>
            <p:ph type="sldNum" sz="quarter" idx="12"/>
          </p:nvPr>
        </p:nvSpPr>
        <p:spPr/>
        <p:txBody>
          <a:bodyPr/>
          <a:lstStyle/>
          <a:p>
            <a:fld id="{878C9BF7-CEC3-43A5-9EE8-7D909C022F2F}" type="slidenum">
              <a:rPr lang="fr-FR" smtClean="0"/>
              <a:t>‹N°›</a:t>
            </a:fld>
            <a:endParaRPr lang="fr-FR"/>
          </a:p>
        </p:txBody>
      </p:sp>
    </p:spTree>
    <p:extLst>
      <p:ext uri="{BB962C8B-B14F-4D97-AF65-F5344CB8AC3E}">
        <p14:creationId xmlns:p14="http://schemas.microsoft.com/office/powerpoint/2010/main" val="209447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EE871F6-361A-590B-6564-E582B5CC0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F8813F5-D56B-5F6F-C1F6-596BA64AD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DDEAFD-319A-E476-54A4-F68B8BC2A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27/06/2024 v1.0</a:t>
            </a:r>
          </a:p>
        </p:txBody>
      </p:sp>
      <p:sp>
        <p:nvSpPr>
          <p:cNvPr id="5" name="Espace réservé du pied de page 4">
            <a:extLst>
              <a:ext uri="{FF2B5EF4-FFF2-40B4-BE49-F238E27FC236}">
                <a16:creationId xmlns:a16="http://schemas.microsoft.com/office/drawing/2014/main" id="{25161AF6-7210-2B2A-F70D-FF1CE3D3A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Aurélien Genin</a:t>
            </a:r>
          </a:p>
        </p:txBody>
      </p:sp>
      <p:sp>
        <p:nvSpPr>
          <p:cNvPr id="6" name="Espace réservé du numéro de diapositive 5">
            <a:extLst>
              <a:ext uri="{FF2B5EF4-FFF2-40B4-BE49-F238E27FC236}">
                <a16:creationId xmlns:a16="http://schemas.microsoft.com/office/drawing/2014/main" id="{26753C5C-4E11-3F2C-0798-1C9D311D17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8C9BF7-CEC3-43A5-9EE8-7D909C022F2F}" type="slidenum">
              <a:rPr lang="fr-FR" smtClean="0"/>
              <a:t>‹N°›</a:t>
            </a:fld>
            <a:endParaRPr lang="fr-FR"/>
          </a:p>
        </p:txBody>
      </p:sp>
    </p:spTree>
    <p:extLst>
      <p:ext uri="{BB962C8B-B14F-4D97-AF65-F5344CB8AC3E}">
        <p14:creationId xmlns:p14="http://schemas.microsoft.com/office/powerpoint/2010/main" val="76593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psfex.readthedocs.io/en/latest/Introduction.html" TargetMode="External"/><Relationship Id="rId7" Type="http://schemas.openxmlformats.org/officeDocument/2006/relationships/hyperlink" Target="https://en.wikipedia.org/wiki/Airy_disk" TargetMode="External"/><Relationship Id="rId2" Type="http://schemas.openxmlformats.org/officeDocument/2006/relationships/hyperlink" Target="https://en.wikipedia.org/wiki/Fraunhofer_diffraction"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hotutils.readthedocs.io/en/stable/epsf.html" TargetMode="External"/><Relationship Id="rId9"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astropy.org/en/stable/coordinates/"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photutils.readthedocs.io/en/stab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Asteroid_spectral_types" TargetMode="External"/><Relationship Id="rId1" Type="http://schemas.openxmlformats.org/officeDocument/2006/relationships/slideLayout" Target="../slideLayouts/slideLayout2.xml"/><Relationship Id="rId4" Type="http://schemas.openxmlformats.org/officeDocument/2006/relationships/hyperlink" Target="https://ui.adsabs.harvard.edu/abs/2013Icar..226..723D/abstra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hyperlink" Target="mailto:aurelien.genin@polytechnique.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58B7D7-1A60-A9E6-34B9-22E3DCAEA507}"/>
              </a:ext>
            </a:extLst>
          </p:cNvPr>
          <p:cNvSpPr txBox="1"/>
          <p:nvPr/>
        </p:nvSpPr>
        <p:spPr>
          <a:xfrm>
            <a:off x="1912620" y="1561826"/>
            <a:ext cx="8366760" cy="1938992"/>
          </a:xfrm>
          <a:prstGeom prst="rect">
            <a:avLst/>
          </a:prstGeom>
          <a:noFill/>
        </p:spPr>
        <p:txBody>
          <a:bodyPr wrap="square" rtlCol="0">
            <a:spAutoFit/>
          </a:bodyPr>
          <a:lstStyle/>
          <a:p>
            <a:pPr algn="ctr"/>
            <a:r>
              <a:rPr lang="fr-FR" sz="6000" b="1" dirty="0">
                <a:latin typeface="Amasis MT Pro" panose="020F0502020204030204" pitchFamily="18" charset="0"/>
              </a:rPr>
              <a:t>Les bases (détaillées) de l’astronomie</a:t>
            </a:r>
          </a:p>
        </p:txBody>
      </p:sp>
      <p:sp>
        <p:nvSpPr>
          <p:cNvPr id="5" name="Espace réservé de la date 4">
            <a:extLst>
              <a:ext uri="{FF2B5EF4-FFF2-40B4-BE49-F238E27FC236}">
                <a16:creationId xmlns:a16="http://schemas.microsoft.com/office/drawing/2014/main" id="{D7FBB509-B009-5939-7FD2-45ACB3BE631A}"/>
              </a:ext>
            </a:extLst>
          </p:cNvPr>
          <p:cNvSpPr>
            <a:spLocks noGrp="1"/>
          </p:cNvSpPr>
          <p:nvPr>
            <p:ph type="dt" sz="half" idx="10"/>
          </p:nvPr>
        </p:nvSpPr>
        <p:spPr/>
        <p:txBody>
          <a:bodyPr/>
          <a:lstStyle/>
          <a:p>
            <a:r>
              <a:rPr lang="fr-FR"/>
              <a:t>27/06/2024 v1.0</a:t>
            </a:r>
            <a:endParaRPr lang="fr-FR" dirty="0"/>
          </a:p>
        </p:txBody>
      </p:sp>
      <p:sp>
        <p:nvSpPr>
          <p:cNvPr id="6" name="Espace réservé du pied de page 5">
            <a:extLst>
              <a:ext uri="{FF2B5EF4-FFF2-40B4-BE49-F238E27FC236}">
                <a16:creationId xmlns:a16="http://schemas.microsoft.com/office/drawing/2014/main" id="{66F3BFF3-3E7C-A98A-E48A-A3C5B3240C3E}"/>
              </a:ext>
            </a:extLst>
          </p:cNvPr>
          <p:cNvSpPr>
            <a:spLocks noGrp="1"/>
          </p:cNvSpPr>
          <p:nvPr>
            <p:ph type="ftr" sz="quarter" idx="11"/>
          </p:nvPr>
        </p:nvSpPr>
        <p:spPr/>
        <p:txBody>
          <a:bodyPr/>
          <a:lstStyle/>
          <a:p>
            <a:r>
              <a:rPr lang="fr-FR"/>
              <a:t>Aurélien Genin</a:t>
            </a:r>
          </a:p>
        </p:txBody>
      </p:sp>
      <p:sp>
        <p:nvSpPr>
          <p:cNvPr id="7" name="Espace réservé du numéro de diapositive 6">
            <a:extLst>
              <a:ext uri="{FF2B5EF4-FFF2-40B4-BE49-F238E27FC236}">
                <a16:creationId xmlns:a16="http://schemas.microsoft.com/office/drawing/2014/main" id="{97E73D72-1786-92A7-7BC3-BCA3A8F8CD36}"/>
              </a:ext>
            </a:extLst>
          </p:cNvPr>
          <p:cNvSpPr>
            <a:spLocks noGrp="1"/>
          </p:cNvSpPr>
          <p:nvPr>
            <p:ph type="sldNum" sz="quarter" idx="12"/>
          </p:nvPr>
        </p:nvSpPr>
        <p:spPr/>
        <p:txBody>
          <a:bodyPr/>
          <a:lstStyle/>
          <a:p>
            <a:fld id="{878C9BF7-CEC3-43A5-9EE8-7D909C022F2F}" type="slidenum">
              <a:rPr lang="fr-FR" smtClean="0"/>
              <a:t>1</a:t>
            </a:fld>
            <a:endParaRPr lang="fr-FR"/>
          </a:p>
        </p:txBody>
      </p:sp>
      <p:sp>
        <p:nvSpPr>
          <p:cNvPr id="8" name="ZoneTexte 7">
            <a:extLst>
              <a:ext uri="{FF2B5EF4-FFF2-40B4-BE49-F238E27FC236}">
                <a16:creationId xmlns:a16="http://schemas.microsoft.com/office/drawing/2014/main" id="{56E0ED2D-CD85-760F-D5FA-8D34A6D8FE17}"/>
              </a:ext>
            </a:extLst>
          </p:cNvPr>
          <p:cNvSpPr txBox="1"/>
          <p:nvPr/>
        </p:nvSpPr>
        <p:spPr>
          <a:xfrm>
            <a:off x="1839468" y="3500818"/>
            <a:ext cx="8513064" cy="1077218"/>
          </a:xfrm>
          <a:prstGeom prst="rect">
            <a:avLst/>
          </a:prstGeom>
          <a:noFill/>
        </p:spPr>
        <p:txBody>
          <a:bodyPr wrap="square" rtlCol="0">
            <a:spAutoFit/>
          </a:bodyPr>
          <a:lstStyle/>
          <a:p>
            <a:pPr algn="ctr"/>
            <a:r>
              <a:rPr lang="fr-FR" sz="3200" i="1" dirty="0">
                <a:latin typeface="Amasis MT Pro" panose="020F0502020204030204" pitchFamily="18" charset="0"/>
              </a:rPr>
              <a:t>Que pouvons-nous apprendre à distance sur le ciel, et comment ?</a:t>
            </a:r>
            <a:endParaRPr lang="fr-FR" sz="2800" i="1" dirty="0">
              <a:latin typeface="Amasis MT Pro" panose="020F0502020204030204" pitchFamily="18" charset="0"/>
            </a:endParaRPr>
          </a:p>
        </p:txBody>
      </p:sp>
    </p:spTree>
    <p:extLst>
      <p:ext uri="{BB962C8B-B14F-4D97-AF65-F5344CB8AC3E}">
        <p14:creationId xmlns:p14="http://schemas.microsoft.com/office/powerpoint/2010/main" val="3642963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38FDD347-8A5A-A55A-17E1-9DA47FB125E7}"/>
              </a:ext>
            </a:extLst>
          </p:cNvPr>
          <p:cNvSpPr/>
          <p:nvPr/>
        </p:nvSpPr>
        <p:spPr>
          <a:xfrm>
            <a:off x="527050" y="4686303"/>
            <a:ext cx="4337753" cy="1347565"/>
          </a:xfrm>
          <a:prstGeom prst="rect">
            <a:avLst/>
          </a:prstGeom>
          <a:solidFill>
            <a:srgbClr val="FFC1C1">
              <a:alpha val="16863"/>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Rectangle 125">
            <a:extLst>
              <a:ext uri="{FF2B5EF4-FFF2-40B4-BE49-F238E27FC236}">
                <a16:creationId xmlns:a16="http://schemas.microsoft.com/office/drawing/2014/main" id="{66FED529-7E64-DE6E-E9EB-AF70AF4ACD86}"/>
              </a:ext>
            </a:extLst>
          </p:cNvPr>
          <p:cNvSpPr/>
          <p:nvPr/>
        </p:nvSpPr>
        <p:spPr>
          <a:xfrm>
            <a:off x="527050" y="1333211"/>
            <a:ext cx="4337753" cy="1347565"/>
          </a:xfrm>
          <a:prstGeom prst="rect">
            <a:avLst/>
          </a:prstGeom>
          <a:solidFill>
            <a:srgbClr val="FFC1C1">
              <a:alpha val="18824"/>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Rectangle 123">
            <a:extLst>
              <a:ext uri="{FF2B5EF4-FFF2-40B4-BE49-F238E27FC236}">
                <a16:creationId xmlns:a16="http://schemas.microsoft.com/office/drawing/2014/main" id="{0009A951-DA9E-DE4C-499D-BE5C6DC70957}"/>
              </a:ext>
            </a:extLst>
          </p:cNvPr>
          <p:cNvSpPr/>
          <p:nvPr/>
        </p:nvSpPr>
        <p:spPr>
          <a:xfrm>
            <a:off x="527304" y="3009757"/>
            <a:ext cx="4337753" cy="1347565"/>
          </a:xfrm>
          <a:prstGeom prst="rect">
            <a:avLst/>
          </a:prstGeom>
          <a:solidFill>
            <a:srgbClr val="D9F2D0">
              <a:alpha val="18824"/>
            </a:srgb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10</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Mise au point</a:t>
            </a:r>
            <a:endParaRPr lang="fr-FR" sz="1400" b="1" dirty="0">
              <a:latin typeface="Amasis MT Pro" panose="020F0502020204030204" pitchFamily="18" charset="0"/>
            </a:endParaRPr>
          </a:p>
        </p:txBody>
      </p:sp>
      <p:grpSp>
        <p:nvGrpSpPr>
          <p:cNvPr id="3" name="Groupe 2">
            <a:extLst>
              <a:ext uri="{FF2B5EF4-FFF2-40B4-BE49-F238E27FC236}">
                <a16:creationId xmlns:a16="http://schemas.microsoft.com/office/drawing/2014/main" id="{427E2F2D-BA20-A559-B5AD-349D912922E4}"/>
              </a:ext>
            </a:extLst>
          </p:cNvPr>
          <p:cNvGrpSpPr/>
          <p:nvPr/>
        </p:nvGrpSpPr>
        <p:grpSpPr>
          <a:xfrm>
            <a:off x="650744" y="2920769"/>
            <a:ext cx="3400048" cy="1507910"/>
            <a:chOff x="711702" y="1912620"/>
            <a:chExt cx="2717297"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156460"/>
              <a:ext cx="2717297" cy="678180"/>
              <a:chOff x="711702" y="2156460"/>
              <a:chExt cx="2717297" cy="678180"/>
            </a:xfrm>
          </p:grpSpPr>
          <p:sp>
            <p:nvSpPr>
              <p:cNvPr id="12" name="Rectangle 11">
                <a:extLst>
                  <a:ext uri="{FF2B5EF4-FFF2-40B4-BE49-F238E27FC236}">
                    <a16:creationId xmlns:a16="http://schemas.microsoft.com/office/drawing/2014/main" id="{AA0C4921-D772-60C4-6815-3008209E67CA}"/>
                  </a:ext>
                </a:extLst>
              </p:cNvPr>
              <p:cNvSpPr/>
              <p:nvPr/>
            </p:nvSpPr>
            <p:spPr>
              <a:xfrm>
                <a:off x="3383280" y="2156460"/>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a:endCxn id="12" idx="1"/>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5" name="Connecteur droit 14">
                <a:extLst>
                  <a:ext uri="{FF2B5EF4-FFF2-40B4-BE49-F238E27FC236}">
                    <a16:creationId xmlns:a16="http://schemas.microsoft.com/office/drawing/2014/main" id="{0052D74E-9E2E-1E2F-9C42-AB16CC693AA7}"/>
                  </a:ext>
                </a:extLst>
              </p:cNvPr>
              <p:cNvCxnSpPr>
                <a:cxnSpLocks/>
                <a:endCxn id="12" idx="1"/>
              </p:cNvCxnSpPr>
              <p:nvPr/>
            </p:nvCxnSpPr>
            <p:spPr>
              <a:xfrm>
                <a:off x="723900" y="2494336"/>
                <a:ext cx="2659380" cy="121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6" name="Groupe 25">
            <a:extLst>
              <a:ext uri="{FF2B5EF4-FFF2-40B4-BE49-F238E27FC236}">
                <a16:creationId xmlns:a16="http://schemas.microsoft.com/office/drawing/2014/main" id="{84A802BD-CCB0-7254-7BD2-AE660F13783B}"/>
              </a:ext>
            </a:extLst>
          </p:cNvPr>
          <p:cNvGrpSpPr/>
          <p:nvPr/>
        </p:nvGrpSpPr>
        <p:grpSpPr>
          <a:xfrm>
            <a:off x="639366" y="1253025"/>
            <a:ext cx="3097932" cy="1507910"/>
            <a:chOff x="711702" y="1912620"/>
            <a:chExt cx="2475848" cy="1205112"/>
          </a:xfrm>
        </p:grpSpPr>
        <p:grpSp>
          <p:nvGrpSpPr>
            <p:cNvPr id="28" name="Groupe 27">
              <a:extLst>
                <a:ext uri="{FF2B5EF4-FFF2-40B4-BE49-F238E27FC236}">
                  <a16:creationId xmlns:a16="http://schemas.microsoft.com/office/drawing/2014/main" id="{0690DE68-16F4-5667-2DD6-D6378F2B22D9}"/>
                </a:ext>
              </a:extLst>
            </p:cNvPr>
            <p:cNvGrpSpPr/>
            <p:nvPr/>
          </p:nvGrpSpPr>
          <p:grpSpPr>
            <a:xfrm>
              <a:off x="1034383" y="1912620"/>
              <a:ext cx="941134" cy="1205112"/>
              <a:chOff x="4838700" y="1590674"/>
              <a:chExt cx="1301750" cy="1666876"/>
            </a:xfrm>
          </p:grpSpPr>
          <p:sp>
            <p:nvSpPr>
              <p:cNvPr id="61" name="Arc 60">
                <a:extLst>
                  <a:ext uri="{FF2B5EF4-FFF2-40B4-BE49-F238E27FC236}">
                    <a16:creationId xmlns:a16="http://schemas.microsoft.com/office/drawing/2014/main" id="{1FB06B5A-7989-217D-D19F-88E39E813F69}"/>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4" name="Arc 63">
                <a:extLst>
                  <a:ext uri="{FF2B5EF4-FFF2-40B4-BE49-F238E27FC236}">
                    <a16:creationId xmlns:a16="http://schemas.microsoft.com/office/drawing/2014/main" id="{C9BFAF25-FA6C-F99E-57E9-757CA5108521}"/>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32" name="Groupe 31">
              <a:extLst>
                <a:ext uri="{FF2B5EF4-FFF2-40B4-BE49-F238E27FC236}">
                  <a16:creationId xmlns:a16="http://schemas.microsoft.com/office/drawing/2014/main" id="{1D557FC1-9F44-2BF7-CE2B-6917DC061C48}"/>
                </a:ext>
              </a:extLst>
            </p:cNvPr>
            <p:cNvGrpSpPr/>
            <p:nvPr/>
          </p:nvGrpSpPr>
          <p:grpSpPr>
            <a:xfrm>
              <a:off x="711702" y="2155246"/>
              <a:ext cx="2475848" cy="678180"/>
              <a:chOff x="711702" y="2155246"/>
              <a:chExt cx="2475848" cy="678180"/>
            </a:xfrm>
          </p:grpSpPr>
          <p:sp>
            <p:nvSpPr>
              <p:cNvPr id="33" name="Rectangle 32">
                <a:extLst>
                  <a:ext uri="{FF2B5EF4-FFF2-40B4-BE49-F238E27FC236}">
                    <a16:creationId xmlns:a16="http://schemas.microsoft.com/office/drawing/2014/main" id="{6C36DE7C-145D-9F6B-D975-2EFCBD2417E9}"/>
                  </a:ext>
                </a:extLst>
              </p:cNvPr>
              <p:cNvSpPr/>
              <p:nvPr/>
            </p:nvSpPr>
            <p:spPr>
              <a:xfrm>
                <a:off x="3141831" y="2155246"/>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34" name="Groupe 33">
                <a:extLst>
                  <a:ext uri="{FF2B5EF4-FFF2-40B4-BE49-F238E27FC236}">
                    <a16:creationId xmlns:a16="http://schemas.microsoft.com/office/drawing/2014/main" id="{BB262FEA-6690-014C-F71E-46E114EAEFD3}"/>
                  </a:ext>
                </a:extLst>
              </p:cNvPr>
              <p:cNvGrpSpPr/>
              <p:nvPr/>
            </p:nvGrpSpPr>
            <p:grpSpPr>
              <a:xfrm>
                <a:off x="711702" y="2220594"/>
                <a:ext cx="2424084" cy="226292"/>
                <a:chOff x="711702" y="2220594"/>
                <a:chExt cx="2424084" cy="226292"/>
              </a:xfrm>
            </p:grpSpPr>
            <p:cxnSp>
              <p:nvCxnSpPr>
                <p:cNvPr id="54" name="Connecteur droit 53">
                  <a:extLst>
                    <a:ext uri="{FF2B5EF4-FFF2-40B4-BE49-F238E27FC236}">
                      <a16:creationId xmlns:a16="http://schemas.microsoft.com/office/drawing/2014/main" id="{12DF7AD0-3132-B195-F1A0-B6FC9E2C6A92}"/>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Connecteur droit 56">
                  <a:extLst>
                    <a:ext uri="{FF2B5EF4-FFF2-40B4-BE49-F238E27FC236}">
                      <a16:creationId xmlns:a16="http://schemas.microsoft.com/office/drawing/2014/main" id="{850B66CA-9638-A06F-A1EC-DDB1B5F8EF5E}"/>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Connecteur droit 59">
                  <a:extLst>
                    <a:ext uri="{FF2B5EF4-FFF2-40B4-BE49-F238E27FC236}">
                      <a16:creationId xmlns:a16="http://schemas.microsoft.com/office/drawing/2014/main" id="{0363E8B3-E0AC-AD6A-5D3C-4AC73C901950}"/>
                    </a:ext>
                  </a:extLst>
                </p:cNvPr>
                <p:cNvCxnSpPr>
                  <a:cxnSpLocks/>
                </p:cNvCxnSpPr>
                <p:nvPr/>
              </p:nvCxnSpPr>
              <p:spPr>
                <a:xfrm>
                  <a:off x="1574800" y="2227579"/>
                  <a:ext cx="1560986" cy="21930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5" name="Groupe 34">
                <a:extLst>
                  <a:ext uri="{FF2B5EF4-FFF2-40B4-BE49-F238E27FC236}">
                    <a16:creationId xmlns:a16="http://schemas.microsoft.com/office/drawing/2014/main" id="{D63EF877-586A-6FD8-17B1-43181252D79B}"/>
                  </a:ext>
                </a:extLst>
              </p:cNvPr>
              <p:cNvGrpSpPr/>
              <p:nvPr/>
            </p:nvGrpSpPr>
            <p:grpSpPr>
              <a:xfrm flipV="1">
                <a:off x="711702" y="2541787"/>
                <a:ext cx="2424084" cy="227506"/>
                <a:chOff x="864102" y="2372994"/>
                <a:chExt cx="2424084" cy="227506"/>
              </a:xfrm>
            </p:grpSpPr>
            <p:cxnSp>
              <p:nvCxnSpPr>
                <p:cNvPr id="45" name="Connecteur droit 44">
                  <a:extLst>
                    <a:ext uri="{FF2B5EF4-FFF2-40B4-BE49-F238E27FC236}">
                      <a16:creationId xmlns:a16="http://schemas.microsoft.com/office/drawing/2014/main" id="{2E0BC259-4DE4-94A6-0100-D03B9C358246}"/>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Connecteur droit 48">
                  <a:extLst>
                    <a:ext uri="{FF2B5EF4-FFF2-40B4-BE49-F238E27FC236}">
                      <a16:creationId xmlns:a16="http://schemas.microsoft.com/office/drawing/2014/main" id="{0BF4E489-BDB7-30EC-5C73-50F6A3B1FD08}"/>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Connecteur droit 50">
                  <a:extLst>
                    <a:ext uri="{FF2B5EF4-FFF2-40B4-BE49-F238E27FC236}">
                      <a16:creationId xmlns:a16="http://schemas.microsoft.com/office/drawing/2014/main" id="{9DA3C094-7542-9D6D-D47D-05FDFD114A51}"/>
                    </a:ext>
                  </a:extLst>
                </p:cNvPr>
                <p:cNvCxnSpPr>
                  <a:cxnSpLocks/>
                </p:cNvCxnSpPr>
                <p:nvPr/>
              </p:nvCxnSpPr>
              <p:spPr>
                <a:xfrm>
                  <a:off x="1727200" y="2379979"/>
                  <a:ext cx="1560986" cy="22052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8" name="Connecteur droit 37">
                <a:extLst>
                  <a:ext uri="{FF2B5EF4-FFF2-40B4-BE49-F238E27FC236}">
                    <a16:creationId xmlns:a16="http://schemas.microsoft.com/office/drawing/2014/main" id="{2F53816B-ED8A-8346-2D19-9C77E240C2E0}"/>
                  </a:ext>
                </a:extLst>
              </p:cNvPr>
              <p:cNvCxnSpPr>
                <a:cxnSpLocks/>
              </p:cNvCxnSpPr>
              <p:nvPr/>
            </p:nvCxnSpPr>
            <p:spPr>
              <a:xfrm>
                <a:off x="723900" y="2494336"/>
                <a:ext cx="2411886"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95" name="Groupe 94">
            <a:extLst>
              <a:ext uri="{FF2B5EF4-FFF2-40B4-BE49-F238E27FC236}">
                <a16:creationId xmlns:a16="http://schemas.microsoft.com/office/drawing/2014/main" id="{63C5BFDC-EC99-C65C-A8ED-7C1CA8A651C3}"/>
              </a:ext>
            </a:extLst>
          </p:cNvPr>
          <p:cNvGrpSpPr/>
          <p:nvPr/>
        </p:nvGrpSpPr>
        <p:grpSpPr>
          <a:xfrm>
            <a:off x="668398" y="4600772"/>
            <a:ext cx="3902239" cy="1507910"/>
            <a:chOff x="711702" y="1912620"/>
            <a:chExt cx="3118645" cy="1205112"/>
          </a:xfrm>
        </p:grpSpPr>
        <p:grpSp>
          <p:nvGrpSpPr>
            <p:cNvPr id="96" name="Groupe 95">
              <a:extLst>
                <a:ext uri="{FF2B5EF4-FFF2-40B4-BE49-F238E27FC236}">
                  <a16:creationId xmlns:a16="http://schemas.microsoft.com/office/drawing/2014/main" id="{2A84F637-448C-75A5-8D99-1B2BC055E45F}"/>
                </a:ext>
              </a:extLst>
            </p:cNvPr>
            <p:cNvGrpSpPr/>
            <p:nvPr/>
          </p:nvGrpSpPr>
          <p:grpSpPr>
            <a:xfrm>
              <a:off x="1034383" y="1912620"/>
              <a:ext cx="941134" cy="1205112"/>
              <a:chOff x="4838700" y="1590674"/>
              <a:chExt cx="1301750" cy="1666876"/>
            </a:xfrm>
          </p:grpSpPr>
          <p:sp>
            <p:nvSpPr>
              <p:cNvPr id="111" name="Arc 110">
                <a:extLst>
                  <a:ext uri="{FF2B5EF4-FFF2-40B4-BE49-F238E27FC236}">
                    <a16:creationId xmlns:a16="http://schemas.microsoft.com/office/drawing/2014/main" id="{7AD3757D-36F9-51A4-97B1-94C3CA959D6F}"/>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12" name="Arc 111">
                <a:extLst>
                  <a:ext uri="{FF2B5EF4-FFF2-40B4-BE49-F238E27FC236}">
                    <a16:creationId xmlns:a16="http://schemas.microsoft.com/office/drawing/2014/main" id="{36861DDA-E167-2181-97DE-263C7F5BC7F3}"/>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97" name="Groupe 96">
              <a:extLst>
                <a:ext uri="{FF2B5EF4-FFF2-40B4-BE49-F238E27FC236}">
                  <a16:creationId xmlns:a16="http://schemas.microsoft.com/office/drawing/2014/main" id="{751D8F52-F63D-5365-C736-ED26725C7FB6}"/>
                </a:ext>
              </a:extLst>
            </p:cNvPr>
            <p:cNvGrpSpPr/>
            <p:nvPr/>
          </p:nvGrpSpPr>
          <p:grpSpPr>
            <a:xfrm>
              <a:off x="711702" y="2155246"/>
              <a:ext cx="3118645" cy="678180"/>
              <a:chOff x="711702" y="2155246"/>
              <a:chExt cx="3118645" cy="678180"/>
            </a:xfrm>
          </p:grpSpPr>
          <p:grpSp>
            <p:nvGrpSpPr>
              <p:cNvPr id="99" name="Groupe 98">
                <a:extLst>
                  <a:ext uri="{FF2B5EF4-FFF2-40B4-BE49-F238E27FC236}">
                    <a16:creationId xmlns:a16="http://schemas.microsoft.com/office/drawing/2014/main" id="{5154472F-7C5A-2086-98AC-3863ABF81013}"/>
                  </a:ext>
                </a:extLst>
              </p:cNvPr>
              <p:cNvGrpSpPr/>
              <p:nvPr/>
            </p:nvGrpSpPr>
            <p:grpSpPr>
              <a:xfrm>
                <a:off x="711702" y="2220594"/>
                <a:ext cx="3072926" cy="314209"/>
                <a:chOff x="711702" y="2220594"/>
                <a:chExt cx="3072926" cy="314209"/>
              </a:xfrm>
            </p:grpSpPr>
            <p:cxnSp>
              <p:nvCxnSpPr>
                <p:cNvPr id="107" name="Connecteur droit 106">
                  <a:extLst>
                    <a:ext uri="{FF2B5EF4-FFF2-40B4-BE49-F238E27FC236}">
                      <a16:creationId xmlns:a16="http://schemas.microsoft.com/office/drawing/2014/main" id="{E430C8B6-4F31-8710-C94E-55892B96F0C7}"/>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Connecteur droit 107">
                  <a:extLst>
                    <a:ext uri="{FF2B5EF4-FFF2-40B4-BE49-F238E27FC236}">
                      <a16:creationId xmlns:a16="http://schemas.microsoft.com/office/drawing/2014/main" id="{590423AE-255C-AADB-C230-30B6346E2181}"/>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Connecteur droit 108">
                  <a:extLst>
                    <a:ext uri="{FF2B5EF4-FFF2-40B4-BE49-F238E27FC236}">
                      <a16:creationId xmlns:a16="http://schemas.microsoft.com/office/drawing/2014/main" id="{553FD19B-5D85-D9DD-6A6C-4FAD573BB6BB}"/>
                    </a:ext>
                  </a:extLst>
                </p:cNvPr>
                <p:cNvCxnSpPr>
                  <a:cxnSpLocks/>
                </p:cNvCxnSpPr>
                <p:nvPr/>
              </p:nvCxnSpPr>
              <p:spPr>
                <a:xfrm>
                  <a:off x="1574800" y="2227579"/>
                  <a:ext cx="2209828" cy="30722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1" name="Groupe 100">
                <a:extLst>
                  <a:ext uri="{FF2B5EF4-FFF2-40B4-BE49-F238E27FC236}">
                    <a16:creationId xmlns:a16="http://schemas.microsoft.com/office/drawing/2014/main" id="{76AFEA9D-6C60-8238-7E11-C5D4123414CD}"/>
                  </a:ext>
                </a:extLst>
              </p:cNvPr>
              <p:cNvGrpSpPr/>
              <p:nvPr/>
            </p:nvGrpSpPr>
            <p:grpSpPr>
              <a:xfrm flipV="1">
                <a:off x="711702" y="2455084"/>
                <a:ext cx="3072926" cy="314209"/>
                <a:chOff x="864102" y="2372994"/>
                <a:chExt cx="3072926" cy="314209"/>
              </a:xfrm>
            </p:grpSpPr>
            <p:cxnSp>
              <p:nvCxnSpPr>
                <p:cNvPr id="103" name="Connecteur droit 102">
                  <a:extLst>
                    <a:ext uri="{FF2B5EF4-FFF2-40B4-BE49-F238E27FC236}">
                      <a16:creationId xmlns:a16="http://schemas.microsoft.com/office/drawing/2014/main" id="{93AB1A13-81EE-97C5-07CA-E618117F7717}"/>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Connecteur droit 103">
                  <a:extLst>
                    <a:ext uri="{FF2B5EF4-FFF2-40B4-BE49-F238E27FC236}">
                      <a16:creationId xmlns:a16="http://schemas.microsoft.com/office/drawing/2014/main" id="{A26EF475-EF98-00B0-271A-C205BB071DE2}"/>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Connecteur droit 104">
                  <a:extLst>
                    <a:ext uri="{FF2B5EF4-FFF2-40B4-BE49-F238E27FC236}">
                      <a16:creationId xmlns:a16="http://schemas.microsoft.com/office/drawing/2014/main" id="{97DC58EA-23D2-6F4D-35FE-1DD2896A7266}"/>
                    </a:ext>
                  </a:extLst>
                </p:cNvPr>
                <p:cNvCxnSpPr>
                  <a:cxnSpLocks/>
                </p:cNvCxnSpPr>
                <p:nvPr/>
              </p:nvCxnSpPr>
              <p:spPr>
                <a:xfrm>
                  <a:off x="1727200" y="2379979"/>
                  <a:ext cx="2209828" cy="30722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02" name="Connecteur droit 101">
                <a:extLst>
                  <a:ext uri="{FF2B5EF4-FFF2-40B4-BE49-F238E27FC236}">
                    <a16:creationId xmlns:a16="http://schemas.microsoft.com/office/drawing/2014/main" id="{32F4FFD5-EFCF-6B72-56A4-F9223683FEEE}"/>
                  </a:ext>
                </a:extLst>
              </p:cNvPr>
              <p:cNvCxnSpPr>
                <a:cxnSpLocks/>
              </p:cNvCxnSpPr>
              <p:nvPr/>
            </p:nvCxnSpPr>
            <p:spPr>
              <a:xfrm>
                <a:off x="723900" y="2494336"/>
                <a:ext cx="306072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9150E2CB-976D-E48A-6654-398652E7D2D2}"/>
                  </a:ext>
                </a:extLst>
              </p:cNvPr>
              <p:cNvSpPr/>
              <p:nvPr/>
            </p:nvSpPr>
            <p:spPr>
              <a:xfrm>
                <a:off x="3784628" y="2155246"/>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grpSp>
      <p:cxnSp>
        <p:nvCxnSpPr>
          <p:cNvPr id="121" name="Connecteur droit avec flèche 120">
            <a:extLst>
              <a:ext uri="{FF2B5EF4-FFF2-40B4-BE49-F238E27FC236}">
                <a16:creationId xmlns:a16="http://schemas.microsoft.com/office/drawing/2014/main" id="{A00A65EE-7EF7-58C4-F889-6B086B088CFF}"/>
              </a:ext>
            </a:extLst>
          </p:cNvPr>
          <p:cNvCxnSpPr>
            <a:cxnSpLocks/>
          </p:cNvCxnSpPr>
          <p:nvPr/>
        </p:nvCxnSpPr>
        <p:spPr>
          <a:xfrm>
            <a:off x="3608265" y="2834937"/>
            <a:ext cx="1034855" cy="0"/>
          </a:xfrm>
          <a:prstGeom prst="straightConnector1">
            <a:avLst/>
          </a:prstGeom>
          <a:ln w="28575">
            <a:solidFill>
              <a:schemeClr val="tx1"/>
            </a:solidFill>
            <a:prstDash val="sysDash"/>
            <a:headEnd type="arrow" w="lg" len="lg"/>
            <a:tailEnd type="arrow" w="lg" len="lg"/>
          </a:ln>
        </p:spPr>
        <p:style>
          <a:lnRef idx="2">
            <a:schemeClr val="dk1"/>
          </a:lnRef>
          <a:fillRef idx="0">
            <a:schemeClr val="dk1"/>
          </a:fillRef>
          <a:effectRef idx="1">
            <a:schemeClr val="dk1"/>
          </a:effectRef>
          <a:fontRef idx="minor">
            <a:schemeClr val="tx1"/>
          </a:fontRef>
        </p:style>
      </p:cxnSp>
      <p:sp>
        <p:nvSpPr>
          <p:cNvPr id="123" name="ZoneTexte 122">
            <a:extLst>
              <a:ext uri="{FF2B5EF4-FFF2-40B4-BE49-F238E27FC236}">
                <a16:creationId xmlns:a16="http://schemas.microsoft.com/office/drawing/2014/main" id="{A05C6237-9128-89D6-92D9-E047D2CD0C5E}"/>
              </a:ext>
            </a:extLst>
          </p:cNvPr>
          <p:cNvSpPr txBox="1"/>
          <p:nvPr/>
        </p:nvSpPr>
        <p:spPr>
          <a:xfrm>
            <a:off x="6257986" y="2579571"/>
            <a:ext cx="5175777" cy="1938992"/>
          </a:xfrm>
          <a:prstGeom prst="rect">
            <a:avLst/>
          </a:prstGeom>
          <a:noFill/>
        </p:spPr>
        <p:txBody>
          <a:bodyPr wrap="square" rtlCol="0">
            <a:spAutoFit/>
          </a:bodyPr>
          <a:lstStyle/>
          <a:p>
            <a:pPr algn="just"/>
            <a:r>
              <a:rPr lang="fr-FR" sz="2400" dirty="0">
                <a:latin typeface="Amasis MT Pro" panose="020F0502020204030204" pitchFamily="18" charset="0"/>
              </a:rPr>
              <a:t>Pour avoir une image nette, le capteur doit être exactement (à </a:t>
            </a:r>
            <a:r>
              <a:rPr lang="fr-FR" sz="2400" dirty="0">
                <a:latin typeface="Cambria Math" panose="02040503050406030204" pitchFamily="18" charset="0"/>
                <a:ea typeface="Cambria Math" panose="02040503050406030204" pitchFamily="18" charset="0"/>
              </a:rPr>
              <a:t>𝜆</a:t>
            </a:r>
            <a:r>
              <a:rPr lang="fr-FR" sz="2400" dirty="0">
                <a:latin typeface="Amasis MT Pro" panose="02040504050005020304" pitchFamily="18" charset="0"/>
                <a:ea typeface="Cambria Math" panose="02040503050406030204" pitchFamily="18" charset="0"/>
              </a:rPr>
              <a:t> près) au plan focal. Pour faire cette mise au point, il faut pouvoir déplacer le capteur (ou les éléments du télescope)</a:t>
            </a:r>
          </a:p>
        </p:txBody>
      </p:sp>
      <p:cxnSp>
        <p:nvCxnSpPr>
          <p:cNvPr id="128" name="Connecteur droit avec flèche 127">
            <a:extLst>
              <a:ext uri="{FF2B5EF4-FFF2-40B4-BE49-F238E27FC236}">
                <a16:creationId xmlns:a16="http://schemas.microsoft.com/office/drawing/2014/main" id="{66098540-BBE9-25C5-7A03-C82C51125D5E}"/>
              </a:ext>
            </a:extLst>
          </p:cNvPr>
          <p:cNvCxnSpPr>
            <a:cxnSpLocks/>
          </p:cNvCxnSpPr>
          <p:nvPr/>
        </p:nvCxnSpPr>
        <p:spPr>
          <a:xfrm>
            <a:off x="3608265" y="4517657"/>
            <a:ext cx="1034855" cy="906"/>
          </a:xfrm>
          <a:prstGeom prst="straightConnector1">
            <a:avLst/>
          </a:prstGeom>
          <a:ln w="28575">
            <a:solidFill>
              <a:schemeClr val="tx1"/>
            </a:solidFill>
            <a:prstDash val="sysDash"/>
            <a:headEnd type="arrow" w="lg" len="lg"/>
            <a:tailEnd type="arrow" w="lg" len="lg"/>
          </a:ln>
        </p:spPr>
        <p:style>
          <a:lnRef idx="2">
            <a:schemeClr val="dk1"/>
          </a:lnRef>
          <a:fillRef idx="0">
            <a:schemeClr val="dk1"/>
          </a:fillRef>
          <a:effectRef idx="1">
            <a:schemeClr val="dk1"/>
          </a:effectRef>
          <a:fontRef idx="minor">
            <a:schemeClr val="tx1"/>
          </a:fontRef>
        </p:style>
      </p:cxnSp>
      <p:sp>
        <p:nvSpPr>
          <p:cNvPr id="180" name="Ellipse 179">
            <a:extLst>
              <a:ext uri="{FF2B5EF4-FFF2-40B4-BE49-F238E27FC236}">
                <a16:creationId xmlns:a16="http://schemas.microsoft.com/office/drawing/2014/main" id="{756384C4-7E2C-D032-E8E0-EB0B7BAD47D1}"/>
              </a:ext>
            </a:extLst>
          </p:cNvPr>
          <p:cNvSpPr/>
          <p:nvPr/>
        </p:nvSpPr>
        <p:spPr>
          <a:xfrm>
            <a:off x="5221224" y="1610635"/>
            <a:ext cx="874776" cy="876534"/>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a:extLst>
              <a:ext uri="{FF2B5EF4-FFF2-40B4-BE49-F238E27FC236}">
                <a16:creationId xmlns:a16="http://schemas.microsoft.com/office/drawing/2014/main" id="{FD76E828-849A-7CA2-4242-2ABF2640DE88}"/>
              </a:ext>
            </a:extLst>
          </p:cNvPr>
          <p:cNvSpPr/>
          <p:nvPr/>
        </p:nvSpPr>
        <p:spPr>
          <a:xfrm>
            <a:off x="5221224" y="4919728"/>
            <a:ext cx="874776" cy="876534"/>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a:extLst>
              <a:ext uri="{FF2B5EF4-FFF2-40B4-BE49-F238E27FC236}">
                <a16:creationId xmlns:a16="http://schemas.microsoft.com/office/drawing/2014/main" id="{4B57E817-978C-0913-B06B-0114CFCD06E5}"/>
              </a:ext>
            </a:extLst>
          </p:cNvPr>
          <p:cNvSpPr/>
          <p:nvPr/>
        </p:nvSpPr>
        <p:spPr>
          <a:xfrm>
            <a:off x="5530280" y="3554949"/>
            <a:ext cx="256664" cy="257180"/>
          </a:xfrm>
          <a:prstGeom prst="ellipse">
            <a:avLst/>
          </a:prstGeom>
          <a:gradFill flip="none" rotWithShape="1">
            <a:gsLst>
              <a:gs pos="0">
                <a:schemeClr val="tx1"/>
              </a:gs>
              <a:gs pos="33000">
                <a:srgbClr val="4C4C4C"/>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ZoneTexte 182">
            <a:extLst>
              <a:ext uri="{FF2B5EF4-FFF2-40B4-BE49-F238E27FC236}">
                <a16:creationId xmlns:a16="http://schemas.microsoft.com/office/drawing/2014/main" id="{18311741-BAB4-FC38-3CB0-91F029C40361}"/>
              </a:ext>
            </a:extLst>
          </p:cNvPr>
          <p:cNvSpPr txBox="1"/>
          <p:nvPr/>
        </p:nvSpPr>
        <p:spPr>
          <a:xfrm>
            <a:off x="4949264" y="864619"/>
            <a:ext cx="1418696" cy="584775"/>
          </a:xfrm>
          <a:prstGeom prst="rect">
            <a:avLst/>
          </a:prstGeom>
          <a:noFill/>
        </p:spPr>
        <p:txBody>
          <a:bodyPr wrap="square" rtlCol="0">
            <a:spAutoFit/>
          </a:bodyPr>
          <a:lstStyle/>
          <a:p>
            <a:pPr algn="ctr"/>
            <a:r>
              <a:rPr lang="fr-FR" sz="1600" dirty="0">
                <a:latin typeface="Amasis MT Pro" panose="020F0502020204030204" pitchFamily="18" charset="0"/>
              </a:rPr>
              <a:t>Image d’une étoile</a:t>
            </a:r>
            <a:endParaRPr lang="fr-FR" sz="700" i="1" dirty="0">
              <a:latin typeface="Amasis MT Pro" panose="020F0502020204030204" pitchFamily="18" charset="0"/>
            </a:endParaRPr>
          </a:p>
        </p:txBody>
      </p:sp>
    </p:spTree>
    <p:extLst>
      <p:ext uri="{BB962C8B-B14F-4D97-AF65-F5344CB8AC3E}">
        <p14:creationId xmlns:p14="http://schemas.microsoft.com/office/powerpoint/2010/main" val="402165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11</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Focale, ouverture, f/D</a:t>
            </a:r>
            <a:endParaRPr lang="fr-FR" sz="1400" b="1" dirty="0">
              <a:latin typeface="Amasis MT Pro" panose="020F0502020204030204" pitchFamily="18" charset="0"/>
            </a:endParaRPr>
          </a:p>
        </p:txBody>
      </p:sp>
      <p:sp>
        <p:nvSpPr>
          <p:cNvPr id="123" name="ZoneTexte 122">
            <a:extLst>
              <a:ext uri="{FF2B5EF4-FFF2-40B4-BE49-F238E27FC236}">
                <a16:creationId xmlns:a16="http://schemas.microsoft.com/office/drawing/2014/main" id="{A05C6237-9128-89D6-92D9-E047D2CD0C5E}"/>
              </a:ext>
            </a:extLst>
          </p:cNvPr>
          <p:cNvSpPr txBox="1"/>
          <p:nvPr/>
        </p:nvSpPr>
        <p:spPr>
          <a:xfrm>
            <a:off x="355221" y="3812742"/>
            <a:ext cx="3829592" cy="2031325"/>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f : Longueur focale </a:t>
            </a:r>
            <a:r>
              <a:rPr lang="fr-FR" dirty="0">
                <a:latin typeface="Amasis MT Pro" panose="020F0502020204030204" pitchFamily="18" charset="0"/>
                <a:ea typeface="Cambria Math" panose="02040503050406030204" pitchFamily="18" charset="0"/>
              </a:rPr>
              <a:t>(</a:t>
            </a:r>
            <a:r>
              <a:rPr lang="fr-FR" dirty="0">
                <a:latin typeface="Cambria Math" panose="02040503050406030204" pitchFamily="18" charset="0"/>
                <a:ea typeface="Cambria Math" panose="02040503050406030204" pitchFamily="18" charset="0"/>
              </a:rPr>
              <a:t>∼ </a:t>
            </a:r>
            <a:r>
              <a:rPr lang="fr-FR" dirty="0">
                <a:latin typeface="Amasis MT Pro" panose="020F0502020204030204" pitchFamily="18" charset="0"/>
                <a:ea typeface="Cambria Math" panose="02040503050406030204" pitchFamily="18" charset="0"/>
              </a:rPr>
              <a:t>longueur du trajet de la lumière dans le télescope)</a:t>
            </a:r>
          </a:p>
          <a:p>
            <a:pPr algn="just"/>
            <a:endParaRPr lang="fr-FR" dirty="0">
              <a:latin typeface="Amasis MT Pro" panose="020F0502020204030204" pitchFamily="18" charset="0"/>
              <a:ea typeface="Cambria Math" panose="02040503050406030204" pitchFamily="18" charset="0"/>
            </a:endParaRPr>
          </a:p>
          <a:p>
            <a:pPr algn="just"/>
            <a:r>
              <a:rPr lang="fr-FR" dirty="0">
                <a:latin typeface="Amasis MT Pro" panose="020F0502020204030204" pitchFamily="18" charset="0"/>
                <a:ea typeface="Cambria Math" panose="02040503050406030204" pitchFamily="18" charset="0"/>
              </a:rPr>
              <a:t>Plus f est grand, plus l’image est zoomée (champ de vision réduit, mais résolution plus importante)</a:t>
            </a:r>
          </a:p>
          <a:p>
            <a:pPr algn="just"/>
            <a:endParaRPr lang="fr-FR" dirty="0">
              <a:latin typeface="Amasis MT Pro" panose="02040504050005020304" pitchFamily="18" charset="0"/>
              <a:ea typeface="Cambria Math" panose="02040503050406030204" pitchFamily="18" charset="0"/>
            </a:endParaRPr>
          </a:p>
        </p:txBody>
      </p:sp>
      <p:grpSp>
        <p:nvGrpSpPr>
          <p:cNvPr id="41" name="Groupe 40">
            <a:extLst>
              <a:ext uri="{FF2B5EF4-FFF2-40B4-BE49-F238E27FC236}">
                <a16:creationId xmlns:a16="http://schemas.microsoft.com/office/drawing/2014/main" id="{5CB004C8-80ED-D527-5C41-3282A9322E6C}"/>
              </a:ext>
            </a:extLst>
          </p:cNvPr>
          <p:cNvGrpSpPr/>
          <p:nvPr/>
        </p:nvGrpSpPr>
        <p:grpSpPr>
          <a:xfrm>
            <a:off x="2892552" y="752672"/>
            <a:ext cx="5986272" cy="2847708"/>
            <a:chOff x="2247577" y="694920"/>
            <a:chExt cx="7166494" cy="3409146"/>
          </a:xfrm>
        </p:grpSpPr>
        <p:grpSp>
          <p:nvGrpSpPr>
            <p:cNvPr id="3" name="Groupe 2">
              <a:extLst>
                <a:ext uri="{FF2B5EF4-FFF2-40B4-BE49-F238E27FC236}">
                  <a16:creationId xmlns:a16="http://schemas.microsoft.com/office/drawing/2014/main" id="{427E2F2D-BA20-A559-B5AD-349D912922E4}"/>
                </a:ext>
              </a:extLst>
            </p:cNvPr>
            <p:cNvGrpSpPr/>
            <p:nvPr/>
          </p:nvGrpSpPr>
          <p:grpSpPr>
            <a:xfrm>
              <a:off x="2247577" y="694920"/>
              <a:ext cx="7166494" cy="3178316"/>
              <a:chOff x="711702" y="1912620"/>
              <a:chExt cx="2717297"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156460"/>
                <a:ext cx="2717297" cy="678180"/>
                <a:chOff x="711702" y="2156460"/>
                <a:chExt cx="2717297" cy="678180"/>
              </a:xfrm>
            </p:grpSpPr>
            <p:sp>
              <p:nvSpPr>
                <p:cNvPr id="12" name="Rectangle 11">
                  <a:extLst>
                    <a:ext uri="{FF2B5EF4-FFF2-40B4-BE49-F238E27FC236}">
                      <a16:creationId xmlns:a16="http://schemas.microsoft.com/office/drawing/2014/main" id="{AA0C4921-D772-60C4-6815-3008209E67CA}"/>
                    </a:ext>
                  </a:extLst>
                </p:cNvPr>
                <p:cNvSpPr/>
                <p:nvPr/>
              </p:nvSpPr>
              <p:spPr>
                <a:xfrm>
                  <a:off x="3383280" y="2156460"/>
                  <a:ext cx="45719" cy="678180"/>
                </a:xfrm>
                <a:prstGeom prst="rect">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a:endCxn id="12" idx="1"/>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5" name="Connecteur droit 14">
                  <a:extLst>
                    <a:ext uri="{FF2B5EF4-FFF2-40B4-BE49-F238E27FC236}">
                      <a16:creationId xmlns:a16="http://schemas.microsoft.com/office/drawing/2014/main" id="{0052D74E-9E2E-1E2F-9C42-AB16CC693AA7}"/>
                    </a:ext>
                  </a:extLst>
                </p:cNvPr>
                <p:cNvCxnSpPr>
                  <a:cxnSpLocks/>
                  <a:endCxn id="12" idx="1"/>
                </p:cNvCxnSpPr>
                <p:nvPr/>
              </p:nvCxnSpPr>
              <p:spPr>
                <a:xfrm>
                  <a:off x="723900" y="2494336"/>
                  <a:ext cx="2659380" cy="1214"/>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cxnSp>
          <p:nvCxnSpPr>
            <p:cNvPr id="16" name="Connecteur droit avec flèche 15">
              <a:extLst>
                <a:ext uri="{FF2B5EF4-FFF2-40B4-BE49-F238E27FC236}">
                  <a16:creationId xmlns:a16="http://schemas.microsoft.com/office/drawing/2014/main" id="{E346CB49-0324-2E35-F362-F30AD5964B1E}"/>
                </a:ext>
              </a:extLst>
            </p:cNvPr>
            <p:cNvCxnSpPr>
              <a:cxnSpLocks/>
            </p:cNvCxnSpPr>
            <p:nvPr/>
          </p:nvCxnSpPr>
          <p:spPr>
            <a:xfrm>
              <a:off x="4394649" y="3638153"/>
              <a:ext cx="4822503" cy="0"/>
            </a:xfrm>
            <a:prstGeom prst="straightConnector1">
              <a:avLst/>
            </a:prstGeom>
            <a:ln w="28575">
              <a:solidFill>
                <a:schemeClr val="tx1"/>
              </a:solidFill>
              <a:prstDash val="solid"/>
              <a:headEnd type="arrow" w="lg" len="lg"/>
              <a:tailEnd type="arrow" w="lg" len="lg"/>
            </a:ln>
          </p:spPr>
          <p:style>
            <a:lnRef idx="2">
              <a:schemeClr val="dk1"/>
            </a:lnRef>
            <a:fillRef idx="0">
              <a:schemeClr val="dk1"/>
            </a:fillRef>
            <a:effectRef idx="1">
              <a:schemeClr val="dk1"/>
            </a:effectRef>
            <a:fontRef idx="minor">
              <a:schemeClr val="tx1"/>
            </a:fontRef>
          </p:style>
        </p:cxnSp>
        <p:cxnSp>
          <p:nvCxnSpPr>
            <p:cNvPr id="27" name="Connecteur droit avec flèche 26">
              <a:extLst>
                <a:ext uri="{FF2B5EF4-FFF2-40B4-BE49-F238E27FC236}">
                  <a16:creationId xmlns:a16="http://schemas.microsoft.com/office/drawing/2014/main" id="{4B5C045F-459E-BCAB-6090-2B9FB2614AB6}"/>
                </a:ext>
              </a:extLst>
            </p:cNvPr>
            <p:cNvCxnSpPr>
              <a:cxnSpLocks/>
            </p:cNvCxnSpPr>
            <p:nvPr/>
          </p:nvCxnSpPr>
          <p:spPr>
            <a:xfrm flipV="1">
              <a:off x="3702430" y="1090056"/>
              <a:ext cx="0" cy="2388041"/>
            </a:xfrm>
            <a:prstGeom prst="straightConnector1">
              <a:avLst/>
            </a:prstGeom>
            <a:ln w="28575">
              <a:solidFill>
                <a:schemeClr val="tx1"/>
              </a:solidFill>
              <a:prstDash val="solid"/>
              <a:headEnd type="arrow" w="lg" len="lg"/>
              <a:tailEnd type="arrow" w="lg" len="lg"/>
            </a:ln>
          </p:spPr>
          <p:style>
            <a:lnRef idx="2">
              <a:schemeClr val="dk1"/>
            </a:lnRef>
            <a:fillRef idx="0">
              <a:schemeClr val="dk1"/>
            </a:fillRef>
            <a:effectRef idx="1">
              <a:schemeClr val="dk1"/>
            </a:effectRef>
            <a:fontRef idx="minor">
              <a:schemeClr val="tx1"/>
            </a:fontRef>
          </p:style>
        </p:cxnSp>
        <p:sp>
          <p:nvSpPr>
            <p:cNvPr id="36" name="ZoneTexte 35">
              <a:extLst>
                <a:ext uri="{FF2B5EF4-FFF2-40B4-BE49-F238E27FC236}">
                  <a16:creationId xmlns:a16="http://schemas.microsoft.com/office/drawing/2014/main" id="{313A65B6-B405-33F5-14C4-19A4B7CD2ECC}"/>
                </a:ext>
              </a:extLst>
            </p:cNvPr>
            <p:cNvSpPr txBox="1"/>
            <p:nvPr/>
          </p:nvSpPr>
          <p:spPr>
            <a:xfrm>
              <a:off x="6627365" y="3642401"/>
              <a:ext cx="357069" cy="461665"/>
            </a:xfrm>
            <a:prstGeom prst="rect">
              <a:avLst/>
            </a:prstGeom>
            <a:noFill/>
          </p:spPr>
          <p:txBody>
            <a:bodyPr wrap="square" rtlCol="0">
              <a:spAutoFit/>
            </a:bodyPr>
            <a:lstStyle/>
            <a:p>
              <a:pPr algn="just"/>
              <a:r>
                <a:rPr lang="fr-FR" sz="2400" dirty="0">
                  <a:latin typeface="Amasis MT Pro" panose="020F0502020204030204" pitchFamily="18" charset="0"/>
                </a:rPr>
                <a:t>f</a:t>
              </a:r>
              <a:endParaRPr lang="fr-FR" sz="2400" dirty="0">
                <a:latin typeface="Amasis MT Pro" panose="02040504050005020304" pitchFamily="18" charset="0"/>
                <a:ea typeface="Cambria Math" panose="02040503050406030204" pitchFamily="18" charset="0"/>
              </a:endParaRPr>
            </a:p>
          </p:txBody>
        </p:sp>
        <p:sp>
          <p:nvSpPr>
            <p:cNvPr id="37" name="ZoneTexte 36">
              <a:extLst>
                <a:ext uri="{FF2B5EF4-FFF2-40B4-BE49-F238E27FC236}">
                  <a16:creationId xmlns:a16="http://schemas.microsoft.com/office/drawing/2014/main" id="{B00E8F53-B160-5BB4-80B9-851CDFC8E7F5}"/>
                </a:ext>
              </a:extLst>
            </p:cNvPr>
            <p:cNvSpPr txBox="1"/>
            <p:nvPr/>
          </p:nvSpPr>
          <p:spPr>
            <a:xfrm>
              <a:off x="3237956" y="2304188"/>
              <a:ext cx="357069" cy="461665"/>
            </a:xfrm>
            <a:prstGeom prst="rect">
              <a:avLst/>
            </a:prstGeom>
            <a:noFill/>
          </p:spPr>
          <p:txBody>
            <a:bodyPr wrap="square" rtlCol="0">
              <a:spAutoFit/>
            </a:bodyPr>
            <a:lstStyle/>
            <a:p>
              <a:pPr algn="just"/>
              <a:r>
                <a:rPr lang="fr-FR" sz="2400" dirty="0">
                  <a:latin typeface="Amasis MT Pro" panose="020F0502020204030204" pitchFamily="18" charset="0"/>
                  <a:ea typeface="Cambria Math" panose="02040503050406030204" pitchFamily="18" charset="0"/>
                </a:rPr>
                <a:t>D</a:t>
              </a:r>
              <a:endParaRPr lang="fr-FR" sz="2400" dirty="0">
                <a:latin typeface="Amasis MT Pro" panose="02040504050005020304" pitchFamily="18" charset="0"/>
                <a:ea typeface="Cambria Math" panose="02040503050406030204" pitchFamily="18" charset="0"/>
              </a:endParaRPr>
            </a:p>
          </p:txBody>
        </p:sp>
      </p:grpSp>
      <p:sp>
        <p:nvSpPr>
          <p:cNvPr id="39" name="ZoneTexte 38">
            <a:extLst>
              <a:ext uri="{FF2B5EF4-FFF2-40B4-BE49-F238E27FC236}">
                <a16:creationId xmlns:a16="http://schemas.microsoft.com/office/drawing/2014/main" id="{FE24728D-DD47-644B-97DB-3B08A35A770C}"/>
              </a:ext>
            </a:extLst>
          </p:cNvPr>
          <p:cNvSpPr txBox="1"/>
          <p:nvPr/>
        </p:nvSpPr>
        <p:spPr>
          <a:xfrm>
            <a:off x="4283290" y="3812742"/>
            <a:ext cx="3607131" cy="2031325"/>
          </a:xfrm>
          <a:prstGeom prst="rect">
            <a:avLst/>
          </a:prstGeom>
          <a:noFill/>
        </p:spPr>
        <p:txBody>
          <a:bodyPr wrap="square" rtlCol="0">
            <a:spAutoFit/>
          </a:bodyPr>
          <a:lstStyle/>
          <a:p>
            <a:pPr algn="just"/>
            <a:r>
              <a:rPr lang="fr-FR" sz="1800" b="1" dirty="0">
                <a:latin typeface="Amasis MT Pro" panose="020F0502020204030204" pitchFamily="18" charset="0"/>
                <a:ea typeface="Cambria Math" panose="02040503050406030204" pitchFamily="18" charset="0"/>
              </a:rPr>
              <a:t>D : Diamètre (ou ouverture) </a:t>
            </a:r>
            <a:r>
              <a:rPr lang="fr-FR" sz="1800" dirty="0">
                <a:latin typeface="Amasis MT Pro" panose="020F0502020204030204" pitchFamily="18" charset="0"/>
                <a:ea typeface="Cambria Math" panose="02040503050406030204" pitchFamily="18" charset="0"/>
              </a:rPr>
              <a:t>(diamètre de l’entrée du télescope)</a:t>
            </a:r>
          </a:p>
          <a:p>
            <a:pPr algn="just"/>
            <a:endParaRPr lang="fr-FR" dirty="0">
              <a:latin typeface="Amasis MT Pro" panose="020F0502020204030204" pitchFamily="18" charset="0"/>
              <a:ea typeface="Cambria Math" panose="02040503050406030204" pitchFamily="18" charset="0"/>
            </a:endParaRPr>
          </a:p>
          <a:p>
            <a:pPr algn="just"/>
            <a:r>
              <a:rPr lang="fr-FR" sz="1800" dirty="0">
                <a:latin typeface="Amasis MT Pro" panose="020F0502020204030204" pitchFamily="18" charset="0"/>
                <a:ea typeface="Cambria Math" panose="02040503050406030204" pitchFamily="18" charset="0"/>
              </a:rPr>
              <a:t>Plus D est grand, plus le télescope capte de lumière et plus la diffraction est faible</a:t>
            </a:r>
          </a:p>
          <a:p>
            <a:pPr algn="just"/>
            <a:endParaRPr lang="fr-FR" dirty="0"/>
          </a:p>
        </p:txBody>
      </p:sp>
      <p:sp>
        <p:nvSpPr>
          <p:cNvPr id="40" name="ZoneTexte 39">
            <a:extLst>
              <a:ext uri="{FF2B5EF4-FFF2-40B4-BE49-F238E27FC236}">
                <a16:creationId xmlns:a16="http://schemas.microsoft.com/office/drawing/2014/main" id="{C74FEB19-D1C9-2E99-35A0-4E50F35F0E9C}"/>
              </a:ext>
            </a:extLst>
          </p:cNvPr>
          <p:cNvSpPr txBox="1"/>
          <p:nvPr/>
        </p:nvSpPr>
        <p:spPr>
          <a:xfrm>
            <a:off x="7988898" y="3812742"/>
            <a:ext cx="3788035" cy="2585323"/>
          </a:xfrm>
          <a:prstGeom prst="rect">
            <a:avLst/>
          </a:prstGeom>
          <a:noFill/>
        </p:spPr>
        <p:txBody>
          <a:bodyPr wrap="square" rtlCol="0">
            <a:spAutoFit/>
          </a:bodyPr>
          <a:lstStyle/>
          <a:p>
            <a:pPr algn="just"/>
            <a:r>
              <a:rPr lang="fr-FR" sz="1800" b="1" dirty="0">
                <a:latin typeface="Amasis MT Pro" panose="020F0502020204030204" pitchFamily="18" charset="0"/>
                <a:ea typeface="Cambria Math" panose="02040503050406030204" pitchFamily="18" charset="0"/>
              </a:rPr>
              <a:t>f/D : Ouverture </a:t>
            </a:r>
            <a:r>
              <a:rPr lang="fr-FR" sz="1800" dirty="0">
                <a:latin typeface="Amasis MT Pro" panose="020F0502020204030204" pitchFamily="18" charset="0"/>
                <a:ea typeface="Cambria Math" panose="02040503050406030204" pitchFamily="18" charset="0"/>
              </a:rPr>
              <a:t>(rapport entre la longueur focale et le diamètre)</a:t>
            </a:r>
          </a:p>
          <a:p>
            <a:pPr algn="just"/>
            <a:endParaRPr lang="fr-FR" dirty="0">
              <a:latin typeface="Amasis MT Pro" panose="020F0502020204030204" pitchFamily="18" charset="0"/>
              <a:ea typeface="Cambria Math" panose="02040503050406030204" pitchFamily="18" charset="0"/>
            </a:endParaRPr>
          </a:p>
          <a:p>
            <a:pPr algn="just"/>
            <a:r>
              <a:rPr lang="fr-FR" sz="1800" dirty="0">
                <a:latin typeface="Amasis MT Pro" panose="020F0502020204030204" pitchFamily="18" charset="0"/>
                <a:ea typeface="Cambria Math" panose="02040503050406030204" pitchFamily="18" charset="0"/>
              </a:rPr>
              <a:t>Plus f/D est faible, plus le télescope capte rapidement de la lumière (on parle de télescope rapide, en opposition à lent)</a:t>
            </a:r>
          </a:p>
          <a:p>
            <a:pPr algn="just"/>
            <a:r>
              <a:rPr lang="fr-FR" i="1" dirty="0">
                <a:latin typeface="Amasis MT Pro" panose="020F0502020204030204" pitchFamily="18" charset="0"/>
                <a:ea typeface="Cambria Math" panose="02040503050406030204" pitchFamily="18" charset="0"/>
              </a:rPr>
              <a:t>On écrit f/4 pour f/D = 4</a:t>
            </a:r>
            <a:endParaRPr lang="fr-FR" sz="1800" i="1" dirty="0">
              <a:latin typeface="Amasis MT Pro" panose="020F0502020204030204" pitchFamily="18" charset="0"/>
              <a:ea typeface="Cambria Math" panose="02040503050406030204" pitchFamily="18" charset="0"/>
            </a:endParaRPr>
          </a:p>
          <a:p>
            <a:pPr algn="just"/>
            <a:endParaRPr lang="fr-FR" dirty="0"/>
          </a:p>
        </p:txBody>
      </p:sp>
    </p:spTree>
    <p:extLst>
      <p:ext uri="{BB962C8B-B14F-4D97-AF65-F5344CB8AC3E}">
        <p14:creationId xmlns:p14="http://schemas.microsoft.com/office/powerpoint/2010/main" val="34947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12</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Aberrations chromatiques</a:t>
            </a:r>
            <a:endParaRPr lang="fr-FR" sz="1400" b="1" dirty="0">
              <a:latin typeface="Amasis MT Pro" panose="020F0502020204030204" pitchFamily="18" charset="0"/>
            </a:endParaRPr>
          </a:p>
        </p:txBody>
      </p:sp>
      <p:sp>
        <p:nvSpPr>
          <p:cNvPr id="123" name="ZoneTexte 122">
            <a:extLst>
              <a:ext uri="{FF2B5EF4-FFF2-40B4-BE49-F238E27FC236}">
                <a16:creationId xmlns:a16="http://schemas.microsoft.com/office/drawing/2014/main" id="{A05C6237-9128-89D6-92D9-E047D2CD0C5E}"/>
              </a:ext>
            </a:extLst>
          </p:cNvPr>
          <p:cNvSpPr txBox="1"/>
          <p:nvPr/>
        </p:nvSpPr>
        <p:spPr>
          <a:xfrm>
            <a:off x="402336" y="3732814"/>
            <a:ext cx="11387327" cy="2246769"/>
          </a:xfrm>
          <a:prstGeom prst="rect">
            <a:avLst/>
          </a:prstGeom>
          <a:noFill/>
        </p:spPr>
        <p:txBody>
          <a:bodyPr wrap="square" rtlCol="0">
            <a:spAutoFit/>
          </a:bodyPr>
          <a:lstStyle/>
          <a:p>
            <a:pPr algn="just"/>
            <a:r>
              <a:rPr lang="fr-FR" sz="2000" dirty="0">
                <a:latin typeface="Amasis MT Pro" panose="020F0502020204030204" pitchFamily="18" charset="0"/>
                <a:ea typeface="Cambria Math" panose="02040503050406030204" pitchFamily="18" charset="0"/>
              </a:rPr>
              <a:t>L’indice de réfraction d’un matériau dépend toujours de la longueur d’onde. En conséquence, les différentes couleurs sont déviées plus ou moins fortement en traversant une lentille. Cela a pour effet de créer des </a:t>
            </a:r>
            <a:r>
              <a:rPr lang="fr-FR" sz="2000" b="1" dirty="0">
                <a:latin typeface="Amasis MT Pro" panose="020F0502020204030204" pitchFamily="18" charset="0"/>
                <a:ea typeface="Cambria Math" panose="02040503050406030204" pitchFamily="18" charset="0"/>
              </a:rPr>
              <a:t>foyers différents pour chaque longueur d’onde</a:t>
            </a:r>
            <a:r>
              <a:rPr lang="fr-FR" sz="2000" dirty="0">
                <a:latin typeface="Amasis MT Pro" panose="020F0502020204030204" pitchFamily="18" charset="0"/>
                <a:ea typeface="Cambria Math" panose="02040503050406030204" pitchFamily="18" charset="0"/>
              </a:rPr>
              <a:t>. Il est alors impossible d’avoir une image nette pour toutes les couleurs et on observe un étalement des couleurs. Un moyen de réduire cet effet est d’ajouter des lentilles d’indice de réfraction différents pour focaliser 2, 3, 4 ou plus couleurs au même point. </a:t>
            </a:r>
            <a:r>
              <a:rPr lang="fr-FR" sz="2000" b="1" dirty="0">
                <a:latin typeface="Amasis MT Pro" panose="020F0502020204030204" pitchFamily="18" charset="0"/>
                <a:ea typeface="Cambria Math" panose="02040503050406030204" pitchFamily="18" charset="0"/>
              </a:rPr>
              <a:t>Cet effet n’existe pas pour des télescopes réflectifs </a:t>
            </a:r>
            <a:r>
              <a:rPr lang="fr-FR" sz="2000" dirty="0">
                <a:latin typeface="Amasis MT Pro" panose="020F0502020204030204" pitchFamily="18" charset="0"/>
                <a:ea typeface="Cambria Math" panose="02040503050406030204" pitchFamily="18" charset="0"/>
              </a:rPr>
              <a:t>car la réflexion des miroirs ne dépend pas de la longueur d’onde.</a:t>
            </a:r>
            <a:endParaRPr lang="fr-FR" sz="2000" dirty="0">
              <a:latin typeface="Amasis MT Pro" panose="02040504050005020304" pitchFamily="18" charset="0"/>
              <a:ea typeface="Cambria Math" panose="02040503050406030204" pitchFamily="18" charset="0"/>
            </a:endParaRPr>
          </a:p>
        </p:txBody>
      </p:sp>
      <p:grpSp>
        <p:nvGrpSpPr>
          <p:cNvPr id="53" name="Groupe 52">
            <a:extLst>
              <a:ext uri="{FF2B5EF4-FFF2-40B4-BE49-F238E27FC236}">
                <a16:creationId xmlns:a16="http://schemas.microsoft.com/office/drawing/2014/main" id="{883D862B-58CF-04C9-BEF7-C951CD723EC8}"/>
              </a:ext>
            </a:extLst>
          </p:cNvPr>
          <p:cNvGrpSpPr/>
          <p:nvPr/>
        </p:nvGrpSpPr>
        <p:grpSpPr>
          <a:xfrm>
            <a:off x="2933768" y="961166"/>
            <a:ext cx="5885552" cy="2654892"/>
            <a:chOff x="2892552" y="752672"/>
            <a:chExt cx="5885552" cy="2654892"/>
          </a:xfrm>
        </p:grpSpPr>
        <p:grpSp>
          <p:nvGrpSpPr>
            <p:cNvPr id="3" name="Groupe 2">
              <a:extLst>
                <a:ext uri="{FF2B5EF4-FFF2-40B4-BE49-F238E27FC236}">
                  <a16:creationId xmlns:a16="http://schemas.microsoft.com/office/drawing/2014/main" id="{427E2F2D-BA20-A559-B5AD-349D912922E4}"/>
                </a:ext>
              </a:extLst>
            </p:cNvPr>
            <p:cNvGrpSpPr/>
            <p:nvPr/>
          </p:nvGrpSpPr>
          <p:grpSpPr>
            <a:xfrm>
              <a:off x="2892552" y="752672"/>
              <a:ext cx="5885552" cy="2654892"/>
              <a:chOff x="711702" y="1912620"/>
              <a:chExt cx="2671578" cy="1205112"/>
            </a:xfrm>
          </p:grpSpPr>
          <p:grpSp>
            <p:nvGrpSpPr>
              <p:cNvPr id="9" name="Groupe 8">
                <a:extLst>
                  <a:ext uri="{FF2B5EF4-FFF2-40B4-BE49-F238E27FC236}">
                    <a16:creationId xmlns:a16="http://schemas.microsoft.com/office/drawing/2014/main" id="{8E9D4B4B-9254-06D9-C3A0-DC20FD01326E}"/>
                  </a:ext>
                </a:extLst>
              </p:cNvPr>
              <p:cNvGrpSpPr/>
              <p:nvPr/>
            </p:nvGrpSpPr>
            <p:grpSpPr>
              <a:xfrm>
                <a:off x="1034383" y="1912620"/>
                <a:ext cx="941134" cy="1205112"/>
                <a:chOff x="4838700" y="1590674"/>
                <a:chExt cx="1301750" cy="1666876"/>
              </a:xfrm>
            </p:grpSpPr>
            <p:sp>
              <p:nvSpPr>
                <p:cNvPr id="24" name="Arc 23">
                  <a:extLst>
                    <a:ext uri="{FF2B5EF4-FFF2-40B4-BE49-F238E27FC236}">
                      <a16:creationId xmlns:a16="http://schemas.microsoft.com/office/drawing/2014/main" id="{57B54018-3A4C-1E8F-3B1A-D055184763F8}"/>
                    </a:ext>
                  </a:extLst>
                </p:cNvPr>
                <p:cNvSpPr/>
                <p:nvPr/>
              </p:nvSpPr>
              <p:spPr>
                <a:xfrm>
                  <a:off x="4838700" y="1590675"/>
                  <a:ext cx="781050" cy="1666875"/>
                </a:xfrm>
                <a:prstGeom prst="arc">
                  <a:avLst>
                    <a:gd name="adj1" fmla="val 17554629"/>
                    <a:gd name="adj2" fmla="val 4054308"/>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25" name="Arc 24">
                  <a:extLst>
                    <a:ext uri="{FF2B5EF4-FFF2-40B4-BE49-F238E27FC236}">
                      <a16:creationId xmlns:a16="http://schemas.microsoft.com/office/drawing/2014/main" id="{1664A14F-FB24-D201-71B0-8CDA08E37EEB}"/>
                    </a:ext>
                  </a:extLst>
                </p:cNvPr>
                <p:cNvSpPr/>
                <p:nvPr/>
              </p:nvSpPr>
              <p:spPr>
                <a:xfrm flipH="1">
                  <a:off x="5359400" y="1590674"/>
                  <a:ext cx="781050" cy="1666875"/>
                </a:xfrm>
                <a:prstGeom prst="arc">
                  <a:avLst>
                    <a:gd name="adj1" fmla="val 17554629"/>
                    <a:gd name="adj2" fmla="val 401473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C8B22D71-CB86-1471-8966-AF6FECD33AD5}"/>
                  </a:ext>
                </a:extLst>
              </p:cNvPr>
              <p:cNvGrpSpPr/>
              <p:nvPr/>
            </p:nvGrpSpPr>
            <p:grpSpPr>
              <a:xfrm>
                <a:off x="711702" y="2220594"/>
                <a:ext cx="2671578" cy="548699"/>
                <a:chOff x="711702" y="2220594"/>
                <a:chExt cx="2671578" cy="548699"/>
              </a:xfrm>
            </p:grpSpPr>
            <p:grpSp>
              <p:nvGrpSpPr>
                <p:cNvPr id="13" name="Groupe 12">
                  <a:extLst>
                    <a:ext uri="{FF2B5EF4-FFF2-40B4-BE49-F238E27FC236}">
                      <a16:creationId xmlns:a16="http://schemas.microsoft.com/office/drawing/2014/main" id="{EED96605-AC1D-C871-94D7-93395FA9B85D}"/>
                    </a:ext>
                  </a:extLst>
                </p:cNvPr>
                <p:cNvGrpSpPr/>
                <p:nvPr/>
              </p:nvGrpSpPr>
              <p:grpSpPr>
                <a:xfrm>
                  <a:off x="711702" y="2220594"/>
                  <a:ext cx="2671578" cy="274956"/>
                  <a:chOff x="711702" y="2220594"/>
                  <a:chExt cx="2671578" cy="274956"/>
                </a:xfrm>
              </p:grpSpPr>
              <p:cxnSp>
                <p:nvCxnSpPr>
                  <p:cNvPr id="20" name="Connecteur droit 19">
                    <a:extLst>
                      <a:ext uri="{FF2B5EF4-FFF2-40B4-BE49-F238E27FC236}">
                        <a16:creationId xmlns:a16="http://schemas.microsoft.com/office/drawing/2014/main" id="{B30D3CD7-206F-680B-B3BD-1259C0815664}"/>
                      </a:ext>
                    </a:extLst>
                  </p:cNvPr>
                  <p:cNvCxnSpPr>
                    <a:cxnSpLocks/>
                  </p:cNvCxnSpPr>
                  <p:nvPr/>
                </p:nvCxnSpPr>
                <p:spPr>
                  <a:xfrm flipV="1">
                    <a:off x="711702" y="2220594"/>
                    <a:ext cx="738003" cy="1329"/>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BA5AAF9-DE67-F39D-D4F7-7BABC3161976}"/>
                      </a:ext>
                    </a:extLst>
                  </p:cNvPr>
                  <p:cNvCxnSpPr>
                    <a:cxnSpLocks/>
                  </p:cNvCxnSpPr>
                  <p:nvPr/>
                </p:nvCxnSpPr>
                <p:spPr>
                  <a:xfrm>
                    <a:off x="1449705" y="2220594"/>
                    <a:ext cx="125095" cy="6986"/>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F2920D45-DAA2-5172-719D-23CE30EBBCF1}"/>
                      </a:ext>
                    </a:extLst>
                  </p:cNvPr>
                  <p:cNvCxnSpPr>
                    <a:cxnSpLocks/>
                  </p:cNvCxnSpPr>
                  <p:nvPr/>
                </p:nvCxnSpPr>
                <p:spPr>
                  <a:xfrm>
                    <a:off x="1574800" y="22275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e 13">
                  <a:extLst>
                    <a:ext uri="{FF2B5EF4-FFF2-40B4-BE49-F238E27FC236}">
                      <a16:creationId xmlns:a16="http://schemas.microsoft.com/office/drawing/2014/main" id="{74E7CE20-C6D3-8E14-4B17-5E12C369D122}"/>
                    </a:ext>
                  </a:extLst>
                </p:cNvPr>
                <p:cNvGrpSpPr/>
                <p:nvPr/>
              </p:nvGrpSpPr>
              <p:grpSpPr>
                <a:xfrm flipV="1">
                  <a:off x="711702" y="2494337"/>
                  <a:ext cx="2671578" cy="274956"/>
                  <a:chOff x="864102" y="2372994"/>
                  <a:chExt cx="2671578" cy="274956"/>
                </a:xfrm>
              </p:grpSpPr>
              <p:cxnSp>
                <p:nvCxnSpPr>
                  <p:cNvPr id="17" name="Connecteur droit 16">
                    <a:extLst>
                      <a:ext uri="{FF2B5EF4-FFF2-40B4-BE49-F238E27FC236}">
                        <a16:creationId xmlns:a16="http://schemas.microsoft.com/office/drawing/2014/main" id="{3813EF87-55C0-9EE6-414D-AD2B252D2F65}"/>
                      </a:ext>
                    </a:extLst>
                  </p:cNvPr>
                  <p:cNvCxnSpPr>
                    <a:cxnSpLocks/>
                  </p:cNvCxnSpPr>
                  <p:nvPr/>
                </p:nvCxnSpPr>
                <p:spPr>
                  <a:xfrm flipV="1">
                    <a:off x="864102" y="2372994"/>
                    <a:ext cx="738003" cy="1329"/>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37F0B63-E6DE-3A9C-1F7E-29CC1AC23A6F}"/>
                      </a:ext>
                    </a:extLst>
                  </p:cNvPr>
                  <p:cNvCxnSpPr>
                    <a:cxnSpLocks/>
                  </p:cNvCxnSpPr>
                  <p:nvPr/>
                </p:nvCxnSpPr>
                <p:spPr>
                  <a:xfrm>
                    <a:off x="1602105" y="2372994"/>
                    <a:ext cx="125095" cy="6986"/>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39A429F3-4EFF-301F-93FC-DFBFA46EBDEB}"/>
                      </a:ext>
                    </a:extLst>
                  </p:cNvPr>
                  <p:cNvCxnSpPr>
                    <a:cxnSpLocks/>
                  </p:cNvCxnSpPr>
                  <p:nvPr/>
                </p:nvCxnSpPr>
                <p:spPr>
                  <a:xfrm>
                    <a:off x="1727200" y="2379979"/>
                    <a:ext cx="1808480" cy="267971"/>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grpSp>
        </p:grpSp>
        <p:cxnSp>
          <p:nvCxnSpPr>
            <p:cNvPr id="23" name="Connecteur droit 22">
              <a:extLst>
                <a:ext uri="{FF2B5EF4-FFF2-40B4-BE49-F238E27FC236}">
                  <a16:creationId xmlns:a16="http://schemas.microsoft.com/office/drawing/2014/main" id="{3B34EB81-692C-1187-5070-9307A242C362}"/>
                </a:ext>
              </a:extLst>
            </p:cNvPr>
            <p:cNvCxnSpPr>
              <a:cxnSpLocks/>
            </p:cNvCxnSpPr>
            <p:nvPr/>
          </p:nvCxnSpPr>
          <p:spPr>
            <a:xfrm>
              <a:off x="4793978" y="1446534"/>
              <a:ext cx="3477532" cy="587673"/>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Connecteur droit 28">
              <a:extLst>
                <a:ext uri="{FF2B5EF4-FFF2-40B4-BE49-F238E27FC236}">
                  <a16:creationId xmlns:a16="http://schemas.microsoft.com/office/drawing/2014/main" id="{865430BA-6DEA-1BEC-DF6B-7EF88BEEDE0B}"/>
                </a:ext>
              </a:extLst>
            </p:cNvPr>
            <p:cNvCxnSpPr>
              <a:cxnSpLocks/>
            </p:cNvCxnSpPr>
            <p:nvPr/>
          </p:nvCxnSpPr>
          <p:spPr>
            <a:xfrm flipV="1">
              <a:off x="4793978" y="2034207"/>
              <a:ext cx="3477532" cy="590347"/>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0014A067-D7FB-E5F5-380E-3E5D64F0CCB8}"/>
                </a:ext>
              </a:extLst>
            </p:cNvPr>
            <p:cNvCxnSpPr>
              <a:cxnSpLocks/>
            </p:cNvCxnSpPr>
            <p:nvPr/>
          </p:nvCxnSpPr>
          <p:spPr>
            <a:xfrm flipV="1">
              <a:off x="4793978" y="2034207"/>
              <a:ext cx="3016522" cy="590347"/>
            </a:xfrm>
            <a:prstGeom prst="line">
              <a:avLst/>
            </a:prstGeom>
            <a:ln w="1905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888FD41E-64CE-E8FE-B3B5-F23F5E9B2613}"/>
                </a:ext>
              </a:extLst>
            </p:cNvPr>
            <p:cNvCxnSpPr>
              <a:cxnSpLocks/>
            </p:cNvCxnSpPr>
            <p:nvPr/>
          </p:nvCxnSpPr>
          <p:spPr>
            <a:xfrm>
              <a:off x="4793978" y="1446534"/>
              <a:ext cx="3016522" cy="587673"/>
            </a:xfrm>
            <a:prstGeom prst="line">
              <a:avLst/>
            </a:prstGeom>
            <a:ln w="19050">
              <a:solidFill>
                <a:srgbClr val="00B0F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599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13</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Aberrations géométriques</a:t>
            </a:r>
            <a:endParaRPr lang="fr-FR" sz="1400" b="1" dirty="0">
              <a:latin typeface="Amasis MT Pro" panose="020F0502020204030204" pitchFamily="18" charset="0"/>
            </a:endParaRPr>
          </a:p>
        </p:txBody>
      </p:sp>
      <p:sp>
        <p:nvSpPr>
          <p:cNvPr id="56" name="ZoneTexte 55">
            <a:extLst>
              <a:ext uri="{FF2B5EF4-FFF2-40B4-BE49-F238E27FC236}">
                <a16:creationId xmlns:a16="http://schemas.microsoft.com/office/drawing/2014/main" id="{F91B79DB-ABBE-65D6-D1CA-A8424E8C03EE}"/>
              </a:ext>
            </a:extLst>
          </p:cNvPr>
          <p:cNvSpPr txBox="1"/>
          <p:nvPr/>
        </p:nvSpPr>
        <p:spPr>
          <a:xfrm>
            <a:off x="402336" y="898863"/>
            <a:ext cx="11387327" cy="1015663"/>
          </a:xfrm>
          <a:prstGeom prst="rect">
            <a:avLst/>
          </a:prstGeom>
          <a:noFill/>
        </p:spPr>
        <p:txBody>
          <a:bodyPr wrap="square" rtlCol="0">
            <a:spAutoFit/>
          </a:bodyPr>
          <a:lstStyle/>
          <a:p>
            <a:pPr algn="just"/>
            <a:r>
              <a:rPr lang="fr-FR" sz="2000" dirty="0">
                <a:latin typeface="Amasis MT Pro" panose="020F0502020204030204" pitchFamily="18" charset="0"/>
                <a:ea typeface="Cambria Math" panose="02040503050406030204" pitchFamily="18" charset="0"/>
              </a:rPr>
              <a:t>Les optiques (lentilles et miroirs) ne produisent jamais une image parfaitement nette sur tout le champ de vue. On appelle ces défauts des </a:t>
            </a:r>
            <a:r>
              <a:rPr lang="fr-FR" sz="2000" b="1" dirty="0">
                <a:latin typeface="Amasis MT Pro" panose="020F0502020204030204" pitchFamily="18" charset="0"/>
                <a:ea typeface="Cambria Math" panose="02040503050406030204" pitchFamily="18" charset="0"/>
              </a:rPr>
              <a:t>aberrations géométriques</a:t>
            </a:r>
            <a:r>
              <a:rPr lang="fr-FR" sz="2000" dirty="0">
                <a:latin typeface="Amasis MT Pro" panose="020F0502020204030204" pitchFamily="18" charset="0"/>
                <a:ea typeface="Cambria Math" panose="02040503050406030204" pitchFamily="18" charset="0"/>
              </a:rPr>
              <a:t>. Celles-ci peuvent être réduites ou annulées par une meilleure formule optique, ou des correcteurs à base de lentilles. Voici les principales.</a:t>
            </a:r>
            <a:endParaRPr lang="fr-FR" sz="2000" dirty="0">
              <a:latin typeface="Amasis MT Pro" panose="02040504050005020304" pitchFamily="18" charset="0"/>
              <a:ea typeface="Cambria Math" panose="02040503050406030204" pitchFamily="18" charset="0"/>
            </a:endParaRPr>
          </a:p>
        </p:txBody>
      </p:sp>
      <p:pic>
        <p:nvPicPr>
          <p:cNvPr id="58" name="Image 57" descr="Une image contenant ligne, diagramme, Parallèle, conception&#10;&#10;Description générée automatiquement">
            <a:extLst>
              <a:ext uri="{FF2B5EF4-FFF2-40B4-BE49-F238E27FC236}">
                <a16:creationId xmlns:a16="http://schemas.microsoft.com/office/drawing/2014/main" id="{C5D428CF-2107-1762-A395-C78D516756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556272"/>
            <a:ext cx="2629472" cy="1427161"/>
          </a:xfrm>
          <a:prstGeom prst="rect">
            <a:avLst/>
          </a:prstGeom>
        </p:spPr>
      </p:pic>
      <p:sp>
        <p:nvSpPr>
          <p:cNvPr id="59" name="ZoneTexte 58">
            <a:extLst>
              <a:ext uri="{FF2B5EF4-FFF2-40B4-BE49-F238E27FC236}">
                <a16:creationId xmlns:a16="http://schemas.microsoft.com/office/drawing/2014/main" id="{8703722D-B362-9073-79E6-0A5DF70C07F2}"/>
              </a:ext>
            </a:extLst>
          </p:cNvPr>
          <p:cNvSpPr txBox="1"/>
          <p:nvPr/>
        </p:nvSpPr>
        <p:spPr>
          <a:xfrm>
            <a:off x="115172" y="4035534"/>
            <a:ext cx="3048652" cy="2062103"/>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Aberration sphérique</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Les rayons ne sont pas focalisés en un point et le plan focal n’existe plus. Cette aberration apparaît avec des lentilles et miroirs sphériques (forme plus simple à réaliser qu’une parabole, mais non idéale).</a:t>
            </a:r>
            <a:endParaRPr lang="fr-FR" sz="1600" dirty="0">
              <a:latin typeface="Amasis MT Pro" panose="02040504050005020304" pitchFamily="18" charset="0"/>
              <a:ea typeface="Cambria Math" panose="02040503050406030204" pitchFamily="18" charset="0"/>
            </a:endParaRPr>
          </a:p>
        </p:txBody>
      </p:sp>
      <p:sp>
        <p:nvSpPr>
          <p:cNvPr id="60" name="ZoneTexte 59">
            <a:extLst>
              <a:ext uri="{FF2B5EF4-FFF2-40B4-BE49-F238E27FC236}">
                <a16:creationId xmlns:a16="http://schemas.microsoft.com/office/drawing/2014/main" id="{32E5776C-8DBA-B0EE-C352-B77DE9689D20}"/>
              </a:ext>
            </a:extLst>
          </p:cNvPr>
          <p:cNvSpPr txBox="1"/>
          <p:nvPr/>
        </p:nvSpPr>
        <p:spPr>
          <a:xfrm>
            <a:off x="3160122" y="4035534"/>
            <a:ext cx="2823102" cy="2308324"/>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Coma</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Cette aberration a pour effet que les étoiles au bord du champ de vue ont une forme de comète. Elle peut être supprimée avec des lentilles (correcteur de coma), ou avec des miroirs hyperboliques (</a:t>
            </a:r>
            <a:r>
              <a:rPr lang="fr-FR" sz="1600" dirty="0" err="1">
                <a:latin typeface="Amasis MT Pro" panose="020F0502020204030204" pitchFamily="18" charset="0"/>
                <a:ea typeface="Cambria Math" panose="02040503050406030204" pitchFamily="18" charset="0"/>
              </a:rPr>
              <a:t>Ritchey</a:t>
            </a:r>
            <a:r>
              <a:rPr lang="fr-FR" sz="1600" dirty="0">
                <a:latin typeface="Amasis MT Pro" panose="020F0502020204030204" pitchFamily="18" charset="0"/>
                <a:ea typeface="Cambria Math" panose="02040503050406030204" pitchFamily="18" charset="0"/>
              </a:rPr>
              <a:t>-Chrétien).</a:t>
            </a:r>
            <a:endParaRPr lang="fr-FR" sz="1600" dirty="0">
              <a:latin typeface="Amasis MT Pro" panose="02040504050005020304" pitchFamily="18" charset="0"/>
              <a:ea typeface="Cambria Math" panose="02040503050406030204" pitchFamily="18" charset="0"/>
            </a:endParaRPr>
          </a:p>
        </p:txBody>
      </p:sp>
      <p:pic>
        <p:nvPicPr>
          <p:cNvPr id="62" name="Image 61" descr="Une image contenant ligne, capture d’écran, conception, art&#10;&#10;Description générée automatiquement">
            <a:extLst>
              <a:ext uri="{FF2B5EF4-FFF2-40B4-BE49-F238E27FC236}">
                <a16:creationId xmlns:a16="http://schemas.microsoft.com/office/drawing/2014/main" id="{31A95C51-2D01-DA3D-22F9-10AAA246763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76599" y="2451003"/>
            <a:ext cx="2629472" cy="1584531"/>
          </a:xfrm>
          <a:prstGeom prst="rect">
            <a:avLst/>
          </a:prstGeom>
        </p:spPr>
      </p:pic>
      <p:pic>
        <p:nvPicPr>
          <p:cNvPr id="64" name="Image 63" descr="Une image contenant ligne, capture d’écran, art, conception&#10;&#10;Description générée automatiquement">
            <a:extLst>
              <a:ext uri="{FF2B5EF4-FFF2-40B4-BE49-F238E27FC236}">
                <a16:creationId xmlns:a16="http://schemas.microsoft.com/office/drawing/2014/main" id="{567DB0C5-4BD9-1365-3E0C-FCA83458B1C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208774" y="2451006"/>
            <a:ext cx="2629470" cy="1584528"/>
          </a:xfrm>
          <a:prstGeom prst="rect">
            <a:avLst/>
          </a:prstGeom>
        </p:spPr>
      </p:pic>
      <p:sp>
        <p:nvSpPr>
          <p:cNvPr id="65" name="ZoneTexte 64">
            <a:extLst>
              <a:ext uri="{FF2B5EF4-FFF2-40B4-BE49-F238E27FC236}">
                <a16:creationId xmlns:a16="http://schemas.microsoft.com/office/drawing/2014/main" id="{666D95D4-7854-7040-0B6D-02B3CD6BC301}"/>
              </a:ext>
            </a:extLst>
          </p:cNvPr>
          <p:cNvSpPr txBox="1"/>
          <p:nvPr/>
        </p:nvSpPr>
        <p:spPr>
          <a:xfrm>
            <a:off x="5915211" y="4036116"/>
            <a:ext cx="3216596" cy="1815882"/>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Courbure de champ</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Ce défaut se manifeste par un plan focal sphérique. Les étoiles au bord du champ ne sont alors plus nettes. Pour la corriger, on peut utiliser un capteur courbe, ou des lentilles (aplanisseur de champ).</a:t>
            </a:r>
            <a:endParaRPr lang="fr-FR" sz="1600" dirty="0">
              <a:latin typeface="Amasis MT Pro" panose="02040504050005020304" pitchFamily="18" charset="0"/>
              <a:ea typeface="Cambria Math" panose="02040503050406030204" pitchFamily="18" charset="0"/>
            </a:endParaRPr>
          </a:p>
        </p:txBody>
      </p:sp>
      <p:pic>
        <p:nvPicPr>
          <p:cNvPr id="67" name="Image 66" descr="Une image contenant capture d’écran, ligne, conception, art&#10;&#10;Description générée automatiquement">
            <a:extLst>
              <a:ext uri="{FF2B5EF4-FFF2-40B4-BE49-F238E27FC236}">
                <a16:creationId xmlns:a16="http://schemas.microsoft.com/office/drawing/2014/main" id="{EF434468-B0BD-61EC-86BA-5BC8EBD4284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028174" y="2451003"/>
            <a:ext cx="2706626" cy="1398423"/>
          </a:xfrm>
          <a:prstGeom prst="rect">
            <a:avLst/>
          </a:prstGeom>
        </p:spPr>
      </p:pic>
      <p:sp>
        <p:nvSpPr>
          <p:cNvPr id="68" name="ZoneTexte 67">
            <a:extLst>
              <a:ext uri="{FF2B5EF4-FFF2-40B4-BE49-F238E27FC236}">
                <a16:creationId xmlns:a16="http://schemas.microsoft.com/office/drawing/2014/main" id="{E865A40E-5CE8-F09B-621C-2776D16A48C0}"/>
              </a:ext>
            </a:extLst>
          </p:cNvPr>
          <p:cNvSpPr txBox="1"/>
          <p:nvPr/>
        </p:nvSpPr>
        <p:spPr>
          <a:xfrm>
            <a:off x="9140947" y="4035534"/>
            <a:ext cx="2743200" cy="2062103"/>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Astigmatisme</a:t>
            </a:r>
            <a:br>
              <a:rPr lang="fr-FR" sz="1600" b="1" dirty="0">
                <a:latin typeface="Amasis MT Pro" panose="020F0502020204030204" pitchFamily="18" charset="0"/>
                <a:ea typeface="Cambria Math" panose="02040503050406030204" pitchFamily="18" charset="0"/>
              </a:rPr>
            </a:br>
            <a:r>
              <a:rPr lang="fr-FR" sz="1600" dirty="0">
                <a:latin typeface="Amasis MT Pro" panose="020F0502020204030204" pitchFamily="18" charset="0"/>
                <a:ea typeface="Cambria Math" panose="02040503050406030204" pitchFamily="18" charset="0"/>
              </a:rPr>
              <a:t>Lorsqu’un système optique n’est pas symétrique par révolution, ou si le champ de vue est très large, on observe un dédoublement des foyers. Les étoiles au bord du champ apparaissent alors floues.</a:t>
            </a:r>
            <a:endParaRPr lang="fr-FR" sz="1600"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46826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14</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Diffraction, PSF</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2308324"/>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Tout télescope est soumis à la diffraction, notamment par le diamètre de son ouverture. Cela a pour effet de transformer les sources ponctuelles (étoiles à « l’infini ») en tâches au plan focal. La forme de ces tâches est appelée </a:t>
                </a:r>
                <a:r>
                  <a:rPr lang="fr-FR" b="1" dirty="0">
                    <a:latin typeface="Amasis MT Pro" panose="020F0502020204030204" pitchFamily="18" charset="0"/>
                    <a:ea typeface="Cambria Math" panose="02040503050406030204" pitchFamily="18" charset="0"/>
                  </a:rPr>
                  <a:t>PSF</a:t>
                </a:r>
                <a:r>
                  <a:rPr lang="fr-FR" dirty="0">
                    <a:latin typeface="Amasis MT Pro" panose="020F0502020204030204" pitchFamily="18" charset="0"/>
                    <a:ea typeface="Cambria Math" panose="02040503050406030204" pitchFamily="18" charset="0"/>
                  </a:rPr>
                  <a:t> (</a:t>
                </a:r>
                <a:r>
                  <a:rPr lang="fr-FR" i="1" dirty="0">
                    <a:latin typeface="Amasis MT Pro" panose="020F0502020204030204" pitchFamily="18" charset="0"/>
                    <a:ea typeface="Cambria Math" panose="02040503050406030204" pitchFamily="18" charset="0"/>
                  </a:rPr>
                  <a:t>Point Spread </a:t>
                </a:r>
                <a:r>
                  <a:rPr lang="fr-FR" i="1" dirty="0" err="1">
                    <a:latin typeface="Amasis MT Pro" panose="020F0502020204030204" pitchFamily="18" charset="0"/>
                    <a:ea typeface="Cambria Math" panose="02040503050406030204" pitchFamily="18" charset="0"/>
                  </a:rPr>
                  <a:t>Function</a:t>
                </a:r>
                <a:r>
                  <a:rPr lang="fr-FR" dirty="0">
                    <a:latin typeface="Amasis MT Pro" panose="020F0502020204030204" pitchFamily="18" charset="0"/>
                    <a:ea typeface="Cambria Math" panose="02040503050406030204" pitchFamily="18" charset="0"/>
                  </a:rPr>
                  <a:t>) qui définit la réponse du télescope à une source ponctuelle. Celle-ci dépend théoriquement de la position sur le plan focal (à cause des aberrations géométriques), mais on la considère généralement constante. Puisque la PSF provient de la diffraction, elle dépend de la longueur d’onde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λ</m:t>
                    </m:r>
                  </m:oMath>
                </a14:m>
                <a:r>
                  <a:rPr lang="fr-FR" dirty="0">
                    <a:latin typeface="Amasis MT Pro" panose="020F0502020204030204" pitchFamily="18" charset="0"/>
                    <a:ea typeface="Cambria Math" panose="02040503050406030204" pitchFamily="18" charset="0"/>
                  </a:rPr>
                  <a:t>.</a:t>
                </a:r>
              </a:p>
              <a:p>
                <a:pPr algn="just"/>
                <a:r>
                  <a:rPr lang="fr-FR" i="1" dirty="0">
                    <a:latin typeface="Amasis MT Pro" panose="020F0502020204030204" pitchFamily="18" charset="0"/>
                    <a:ea typeface="Cambria Math" panose="02040503050406030204" pitchFamily="18" charset="0"/>
                  </a:rPr>
                  <a:t>Mathématiquement, la PSF peut être calculée comme la </a:t>
                </a:r>
                <a:r>
                  <a:rPr lang="fr-FR" i="1" dirty="0">
                    <a:latin typeface="Amasis MT Pro" panose="020F0502020204030204" pitchFamily="18" charset="0"/>
                    <a:ea typeface="Cambria Math" panose="02040503050406030204" pitchFamily="18" charset="0"/>
                    <a:hlinkClick r:id="rId2"/>
                  </a:rPr>
                  <a:t>transformée de Fourier</a:t>
                </a:r>
                <a:r>
                  <a:rPr lang="fr-FR" i="1" dirty="0">
                    <a:latin typeface="Amasis MT Pro" panose="020F0502020204030204" pitchFamily="18" charset="0"/>
                    <a:ea typeface="Cambria Math" panose="02040503050406030204" pitchFamily="18" charset="0"/>
                  </a:rPr>
                  <a:t> de l’ouverture, et son effet sur une image est la convolution du champ « réel ». En pratique, on peut la calculer à partir de plusieurs images d’étoiles prises avec le télescope, et avec des logiciels comme </a:t>
                </a:r>
                <a:r>
                  <a:rPr lang="fr-FR" i="1" dirty="0" err="1">
                    <a:latin typeface="Amasis MT Pro" panose="020F0502020204030204" pitchFamily="18" charset="0"/>
                    <a:ea typeface="Cambria Math" panose="02040503050406030204" pitchFamily="18" charset="0"/>
                    <a:hlinkClick r:id="rId3"/>
                  </a:rPr>
                  <a:t>PSFEx</a:t>
                </a:r>
                <a:r>
                  <a:rPr lang="fr-FR" i="1" dirty="0">
                    <a:latin typeface="Amasis MT Pro" panose="020F0502020204030204" pitchFamily="18" charset="0"/>
                    <a:ea typeface="Cambria Math" panose="02040503050406030204" pitchFamily="18" charset="0"/>
                  </a:rPr>
                  <a:t>, ou avec le package Python </a:t>
                </a:r>
                <a:r>
                  <a:rPr lang="fr-FR" dirty="0" err="1">
                    <a:latin typeface="Consolas" panose="020B0609020204030204" pitchFamily="49" charset="0"/>
                    <a:ea typeface="Cambria Math" panose="02040503050406030204" pitchFamily="18" charset="0"/>
                    <a:hlinkClick r:id="rId4"/>
                  </a:rPr>
                  <a:t>photutils</a:t>
                </a:r>
                <a:r>
                  <a:rPr lang="fr-FR" dirty="0">
                    <a:latin typeface="Amasis MT Pro" panose="02040504050005020304" pitchFamily="18" charset="0"/>
                    <a:ea typeface="Cambria Math" panose="02040503050406030204" pitchFamily="18" charset="0"/>
                  </a:rPr>
                  <a:t>.</a:t>
                </a:r>
                <a:endParaRPr lang="fr-FR" dirty="0">
                  <a:latin typeface="Consolas" panose="020B0609020204030204" pitchFamily="49" charset="0"/>
                  <a:ea typeface="Cambria Math" panose="02040503050406030204" pitchFamily="18" charset="0"/>
                </a:endParaRPr>
              </a:p>
            </p:txBody>
          </p:sp>
        </mc:Choice>
        <mc:Fallback xmlns="">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92983"/>
                <a:ext cx="11653808" cy="2308324"/>
              </a:xfrm>
              <a:prstGeom prst="rect">
                <a:avLst/>
              </a:prstGeom>
              <a:blipFill>
                <a:blip r:embed="rId5"/>
                <a:stretch>
                  <a:fillRect l="-418" t="-1583" r="-471" b="-3430"/>
                </a:stretch>
              </a:blipFill>
            </p:spPr>
            <p:txBody>
              <a:bodyPr/>
              <a:lstStyle/>
              <a:p>
                <a:r>
                  <a:rPr lang="fr-FR">
                    <a:noFill/>
                  </a:rPr>
                  <a:t> </a:t>
                </a:r>
              </a:p>
            </p:txBody>
          </p:sp>
        </mc:Fallback>
      </mc:AlternateContent>
      <p:pic>
        <p:nvPicPr>
          <p:cNvPr id="10" name="Image 9" descr="Une image contenant cercle, objet astronomique, capture d’écran&#10;&#10;Description générée automatiquement">
            <a:extLst>
              <a:ext uri="{FF2B5EF4-FFF2-40B4-BE49-F238E27FC236}">
                <a16:creationId xmlns:a16="http://schemas.microsoft.com/office/drawing/2014/main" id="{415A789F-0AC5-EE02-2F7D-1471762B50F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4919"/>
          <a:stretch/>
        </p:blipFill>
        <p:spPr>
          <a:xfrm>
            <a:off x="351776" y="3426948"/>
            <a:ext cx="2743200" cy="2711720"/>
          </a:xfrm>
          <a:prstGeom prst="rect">
            <a:avLst/>
          </a:prstGeom>
        </p:spPr>
      </p:pic>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8643E8AB-F19E-AE38-3F05-092313950671}"/>
                  </a:ext>
                </a:extLst>
              </p:cNvPr>
              <p:cNvSpPr txBox="1"/>
              <p:nvPr/>
            </p:nvSpPr>
            <p:spPr>
              <a:xfrm>
                <a:off x="3012679" y="3565936"/>
                <a:ext cx="2743200" cy="2563266"/>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Un télescope avec une ouverture circulaire a une PSF en </a:t>
                </a:r>
                <a:r>
                  <a:rPr lang="fr-FR" b="1" dirty="0">
                    <a:latin typeface="Amasis MT Pro" panose="020F0502020204030204" pitchFamily="18" charset="0"/>
                    <a:ea typeface="Cambria Math" panose="02040503050406030204" pitchFamily="18" charset="0"/>
                    <a:hlinkClick r:id="rId7"/>
                  </a:rPr>
                  <a:t>tâche d’Airy</a:t>
                </a:r>
                <a:r>
                  <a:rPr lang="fr-FR" dirty="0">
                    <a:latin typeface="Amasis MT Pro" panose="020F0502020204030204" pitchFamily="18" charset="0"/>
                    <a:ea typeface="Cambria Math" panose="02040503050406030204" pitchFamily="18" charset="0"/>
                  </a:rPr>
                  <a:t>.</a:t>
                </a:r>
              </a:p>
              <a:p>
                <a:pPr algn="just"/>
                <a:endParaRPr lang="fr-FR" dirty="0">
                  <a:latin typeface="Amasis MT Pro" panose="020F0502020204030204" pitchFamily="18" charset="0"/>
                  <a:ea typeface="Cambria Math" panose="02040503050406030204" pitchFamily="18" charset="0"/>
                </a:endParaRPr>
              </a:p>
              <a:p>
                <a:pPr algn="just"/>
                <a:r>
                  <a:rPr lang="fr-FR" dirty="0">
                    <a:latin typeface="Amasis MT Pro" panose="020F0502020204030204" pitchFamily="18" charset="0"/>
                    <a:ea typeface="Cambria Math" panose="02040503050406030204" pitchFamily="18" charset="0"/>
                  </a:rPr>
                  <a:t>Le diamètre de cette tâche est : </a:t>
                </a:r>
                <a14:m>
                  <m:oMath xmlns:m="http://schemas.openxmlformats.org/officeDocument/2006/math">
                    <m:r>
                      <m:rPr>
                        <m:sty m:val="p"/>
                      </m:rPr>
                      <a:rPr lang="fr-FR" i="0" smtClean="0">
                        <a:latin typeface="Cambria Math" panose="02040503050406030204" pitchFamily="18" charset="0"/>
                        <a:ea typeface="Cambria Math" panose="02040503050406030204" pitchFamily="18" charset="0"/>
                      </a:rPr>
                      <m:t>θ</m:t>
                    </m:r>
                    <m:r>
                      <a:rPr lang="fr-FR"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1.22</m:t>
                    </m:r>
                    <m:f>
                      <m:fPr>
                        <m:ctrlPr>
                          <a:rPr lang="fr-FR" b="0" i="1" smtClean="0">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λ</m:t>
                        </m:r>
                      </m:num>
                      <m:den>
                        <m:r>
                          <m:rPr>
                            <m:sty m:val="p"/>
                          </m:rPr>
                          <a:rPr lang="fr-FR" b="0" i="0" smtClean="0">
                            <a:latin typeface="Cambria Math" panose="02040503050406030204" pitchFamily="18" charset="0"/>
                            <a:ea typeface="Cambria Math" panose="02040503050406030204" pitchFamily="18" charset="0"/>
                          </a:rPr>
                          <m:t>D</m:t>
                        </m:r>
                      </m:den>
                    </m:f>
                  </m:oMath>
                </a14:m>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Sa FWHM est : </a:t>
                </a:r>
                <a14:m>
                  <m:oMath xmlns:m="http://schemas.openxmlformats.org/officeDocument/2006/math">
                    <m:r>
                      <a:rPr lang="fr-FR" b="1" i="0" smtClean="0">
                        <a:latin typeface="Cambria Math" panose="02040503050406030204" pitchFamily="18" charset="0"/>
                        <a:ea typeface="Cambria Math" panose="02040503050406030204" pitchFamily="18" charset="0"/>
                      </a:rPr>
                      <m:t>𝛉</m:t>
                    </m:r>
                    <m:r>
                      <a:rPr lang="fr-FR" b="1" i="0">
                        <a:latin typeface="Cambria Math" panose="02040503050406030204" pitchFamily="18" charset="0"/>
                        <a:ea typeface="Cambria Math" panose="02040503050406030204" pitchFamily="18" charset="0"/>
                      </a:rPr>
                      <m:t>≈</m:t>
                    </m:r>
                    <m:f>
                      <m:fPr>
                        <m:ctrlPr>
                          <a:rPr lang="fr-FR" b="1" i="1" smtClean="0">
                            <a:latin typeface="Cambria Math" panose="02040503050406030204" pitchFamily="18" charset="0"/>
                            <a:ea typeface="Cambria Math" panose="02040503050406030204" pitchFamily="18" charset="0"/>
                          </a:rPr>
                        </m:ctrlPr>
                      </m:fPr>
                      <m:num>
                        <m:r>
                          <a:rPr lang="fr-FR" b="1" i="0" smtClean="0">
                            <a:latin typeface="Cambria Math" panose="02040503050406030204" pitchFamily="18" charset="0"/>
                            <a:ea typeface="Cambria Math" panose="02040503050406030204" pitchFamily="18" charset="0"/>
                          </a:rPr>
                          <m:t>𝛌</m:t>
                        </m:r>
                      </m:num>
                      <m:den>
                        <m:r>
                          <a:rPr lang="fr-FR" b="1" i="0" smtClean="0">
                            <a:latin typeface="Cambria Math" panose="02040503050406030204" pitchFamily="18" charset="0"/>
                            <a:ea typeface="Cambria Math" panose="02040503050406030204" pitchFamily="18" charset="0"/>
                          </a:rPr>
                          <m:t>𝐃</m:t>
                        </m:r>
                      </m:den>
                    </m:f>
                  </m:oMath>
                </a14:m>
                <a:endParaRPr lang="fr-FR" b="1" dirty="0">
                  <a:latin typeface="Amasis MT Pro" panose="02040504050005020304" pitchFamily="18" charset="0"/>
                  <a:ea typeface="Cambria Math" panose="02040503050406030204" pitchFamily="18" charset="0"/>
                </a:endParaRPr>
              </a:p>
              <a:p>
                <a:pPr algn="just"/>
                <a:endParaRPr lang="fr-FR" dirty="0"/>
              </a:p>
            </p:txBody>
          </p:sp>
        </mc:Choice>
        <mc:Fallback xmlns="">
          <p:sp>
            <p:nvSpPr>
              <p:cNvPr id="23" name="ZoneTexte 22">
                <a:extLst>
                  <a:ext uri="{FF2B5EF4-FFF2-40B4-BE49-F238E27FC236}">
                    <a16:creationId xmlns:a16="http://schemas.microsoft.com/office/drawing/2014/main" id="{8643E8AB-F19E-AE38-3F05-092313950671}"/>
                  </a:ext>
                </a:extLst>
              </p:cNvPr>
              <p:cNvSpPr txBox="1">
                <a:spLocks noRot="1" noChangeAspect="1" noMove="1" noResize="1" noEditPoints="1" noAdjustHandles="1" noChangeArrowheads="1" noChangeShapeType="1" noTextEdit="1"/>
              </p:cNvSpPr>
              <p:nvPr/>
            </p:nvSpPr>
            <p:spPr>
              <a:xfrm>
                <a:off x="3012679" y="3565936"/>
                <a:ext cx="2743200" cy="2563266"/>
              </a:xfrm>
              <a:prstGeom prst="rect">
                <a:avLst/>
              </a:prstGeom>
              <a:blipFill>
                <a:blip r:embed="rId8"/>
                <a:stretch>
                  <a:fillRect l="-1778" t="-1429" r="-2000"/>
                </a:stretch>
              </a:blipFill>
            </p:spPr>
            <p:txBody>
              <a:bodyPr/>
              <a:lstStyle/>
              <a:p>
                <a:r>
                  <a:rPr lang="fr-FR">
                    <a:noFill/>
                  </a:rPr>
                  <a:t> </a:t>
                </a:r>
              </a:p>
            </p:txBody>
          </p:sp>
        </mc:Fallback>
      </mc:AlternateContent>
      <p:pic>
        <p:nvPicPr>
          <p:cNvPr id="28" name="Image 27" descr="Une image contenant espace, Univers, galaxie, astronomie&#10;&#10;Description générée automatiquement">
            <a:extLst>
              <a:ext uri="{FF2B5EF4-FFF2-40B4-BE49-F238E27FC236}">
                <a16:creationId xmlns:a16="http://schemas.microsoft.com/office/drawing/2014/main" id="{14383799-53CA-E4B8-5F66-525FEFF0BF8A}"/>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44099" y="3528455"/>
            <a:ext cx="2743199" cy="2456020"/>
          </a:xfrm>
          <a:prstGeom prst="rect">
            <a:avLst/>
          </a:prstGeom>
        </p:spPr>
      </p:pic>
      <p:sp>
        <p:nvSpPr>
          <p:cNvPr id="29" name="ZoneTexte 28">
            <a:extLst>
              <a:ext uri="{FF2B5EF4-FFF2-40B4-BE49-F238E27FC236}">
                <a16:creationId xmlns:a16="http://schemas.microsoft.com/office/drawing/2014/main" id="{A84E6667-B35C-82E5-2F99-023FD40A345B}"/>
              </a:ext>
            </a:extLst>
          </p:cNvPr>
          <p:cNvSpPr txBox="1"/>
          <p:nvPr/>
        </p:nvSpPr>
        <p:spPr>
          <a:xfrm>
            <a:off x="9097026" y="3565936"/>
            <a:ext cx="2743200" cy="2308324"/>
          </a:xfrm>
          <a:prstGeom prst="rect">
            <a:avLst/>
          </a:prstGeom>
          <a:noFill/>
        </p:spPr>
        <p:txBody>
          <a:bodyPr wrap="square" rtlCol="0">
            <a:spAutoFit/>
          </a:bodyPr>
          <a:lstStyle/>
          <a:p>
            <a:pPr algn="just"/>
            <a:r>
              <a:rPr lang="fr-FR" dirty="0">
                <a:latin typeface="Amasis MT Pro" panose="020F0502020204030204" pitchFamily="18" charset="0"/>
                <a:ea typeface="Cambria Math" panose="02040503050406030204" pitchFamily="18" charset="0"/>
              </a:rPr>
              <a:t>La PSF est aussi influencée par la présence d’obstruction à l’entrée du télescope. Sur cette image d’Hubble, les croix sur les étoiles sont le résultat du support du miroir secondaire</a:t>
            </a:r>
            <a:endParaRPr lang="fr-FR" dirty="0"/>
          </a:p>
        </p:txBody>
      </p:sp>
    </p:spTree>
    <p:extLst>
      <p:ext uri="{BB962C8B-B14F-4D97-AF65-F5344CB8AC3E}">
        <p14:creationId xmlns:p14="http://schemas.microsoft.com/office/powerpoint/2010/main" val="167678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CCD/CMOS</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1015663"/>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Pour prendre une image avec un télescope, on utilise un </a:t>
            </a:r>
            <a:r>
              <a:rPr lang="fr-FR" sz="2000" b="1" dirty="0">
                <a:latin typeface="Amasis MT Pro" panose="02040504050005020304" pitchFamily="18" charset="0"/>
                <a:ea typeface="Cambria Math" panose="02040503050406030204" pitchFamily="18" charset="0"/>
              </a:rPr>
              <a:t>capteur</a:t>
            </a:r>
            <a:r>
              <a:rPr lang="fr-FR" sz="2000" dirty="0">
                <a:latin typeface="Amasis MT Pro" panose="02040504050005020304" pitchFamily="18" charset="0"/>
                <a:ea typeface="Cambria Math" panose="02040503050406030204" pitchFamily="18" charset="0"/>
              </a:rPr>
              <a:t> photo. Celui-ci convertit les photons en électrons puis en valeur numérique (généralement appelée ADU, pour </a:t>
            </a:r>
            <a:r>
              <a:rPr lang="fr-FR" sz="2000" i="1" dirty="0" err="1">
                <a:latin typeface="Amasis MT Pro" panose="02040504050005020304" pitchFamily="18" charset="0"/>
                <a:ea typeface="Cambria Math" panose="02040503050406030204" pitchFamily="18" charset="0"/>
              </a:rPr>
              <a:t>Analog</a:t>
            </a:r>
            <a:r>
              <a:rPr lang="fr-FR" sz="2000" i="1" dirty="0">
                <a:latin typeface="Amasis MT Pro" panose="02040504050005020304" pitchFamily="18" charset="0"/>
                <a:ea typeface="Cambria Math" panose="02040503050406030204" pitchFamily="18" charset="0"/>
              </a:rPr>
              <a:t> to Digital Unit</a:t>
            </a:r>
            <a:r>
              <a:rPr lang="fr-FR" sz="2000" dirty="0">
                <a:latin typeface="Amasis MT Pro" panose="02040504050005020304" pitchFamily="18" charset="0"/>
                <a:ea typeface="Cambria Math" panose="02040503050406030204" pitchFamily="18" charset="0"/>
              </a:rPr>
              <a:t>). Un capteur est composé de </a:t>
            </a:r>
            <a:r>
              <a:rPr lang="fr-FR" sz="2000" b="1" dirty="0">
                <a:latin typeface="Amasis MT Pro" panose="02040504050005020304" pitchFamily="18" charset="0"/>
                <a:ea typeface="Cambria Math" panose="02040503050406030204" pitchFamily="18" charset="0"/>
              </a:rPr>
              <a:t>pixels</a:t>
            </a:r>
            <a:r>
              <a:rPr lang="fr-FR" sz="2000" dirty="0">
                <a:latin typeface="Amasis MT Pro" panose="02040504050005020304" pitchFamily="18" charset="0"/>
                <a:ea typeface="Cambria Math" panose="02040503050406030204" pitchFamily="18" charset="0"/>
              </a:rPr>
              <a:t>, des sortes de petits seaux à photons. Deux grandes technologies existent :</a:t>
            </a:r>
          </a:p>
        </p:txBody>
      </p:sp>
      <p:sp>
        <p:nvSpPr>
          <p:cNvPr id="3" name="ZoneTexte 2">
            <a:extLst>
              <a:ext uri="{FF2B5EF4-FFF2-40B4-BE49-F238E27FC236}">
                <a16:creationId xmlns:a16="http://schemas.microsoft.com/office/drawing/2014/main" id="{59C4448F-1991-F969-F6F5-91C7BAC83C4E}"/>
              </a:ext>
            </a:extLst>
          </p:cNvPr>
          <p:cNvSpPr txBox="1"/>
          <p:nvPr/>
        </p:nvSpPr>
        <p:spPr>
          <a:xfrm>
            <a:off x="435213" y="2295717"/>
            <a:ext cx="5453524" cy="3447098"/>
          </a:xfrm>
          <a:prstGeom prst="rect">
            <a:avLst/>
          </a:prstGeom>
          <a:noFill/>
        </p:spPr>
        <p:txBody>
          <a:bodyPr wrap="square" rtlCol="0">
            <a:spAutoFit/>
          </a:bodyPr>
          <a:lstStyle/>
          <a:p>
            <a:pPr algn="ctr"/>
            <a:r>
              <a:rPr lang="fr-FR" sz="2000" b="1" dirty="0">
                <a:latin typeface="Amasis MT Pro" panose="020F0502020204030204" pitchFamily="18" charset="0"/>
                <a:ea typeface="Cambria Math" panose="02040503050406030204" pitchFamily="18" charset="0"/>
              </a:rPr>
              <a:t>CCD</a:t>
            </a:r>
          </a:p>
          <a:p>
            <a:pPr algn="just"/>
            <a:r>
              <a:rPr lang="fr-FR" dirty="0">
                <a:latin typeface="Amasis MT Pro" panose="020F0502020204030204" pitchFamily="18" charset="0"/>
                <a:ea typeface="Cambria Math" panose="02040503050406030204" pitchFamily="18" charset="0"/>
              </a:rPr>
              <a:t>Les charges électriques sont transférées de pixels en pixels sur une ligne et ne sont lues qu’au bout. C’est la technologie historique de capteur photo.</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Temps de lecture de l’image important (0.1-1s)</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Débordement de charge (un pixel saturé va laisser sortir des charges sur les pixels voisins)</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Non-linéarité vers la saturation</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Bruit de lecture faible (&lt;1e</a:t>
            </a:r>
            <a:r>
              <a:rPr lang="fr-FR" baseline="30000" dirty="0">
                <a:solidFill>
                  <a:srgbClr val="00B050"/>
                </a:solidFill>
                <a:latin typeface="Amasis MT Pro" panose="02040504050005020304" pitchFamily="18" charset="0"/>
                <a:ea typeface="Cambria Math" panose="02040503050406030204" pitchFamily="18" charset="0"/>
              </a:rPr>
              <a:t>-</a:t>
            </a:r>
            <a:r>
              <a:rPr lang="fr-FR" dirty="0">
                <a:solidFill>
                  <a:srgbClr val="00B050"/>
                </a:solidFill>
                <a:latin typeface="Amasis MT Pro" panose="02040504050005020304" pitchFamily="18" charset="0"/>
                <a:ea typeface="Cambria Math" panose="02040503050406030204" pitchFamily="18" charset="0"/>
              </a:rPr>
              <a:t>/px)</a:t>
            </a:r>
          </a:p>
          <a:p>
            <a:pPr marL="342900" indent="-342900" algn="just">
              <a:buFont typeface="Arial" panose="020B0604020202020204" pitchFamily="34" charset="0"/>
              <a:buChar char="•"/>
            </a:pPr>
            <a:r>
              <a:rPr lang="fr-FR" dirty="0" err="1">
                <a:solidFill>
                  <a:srgbClr val="00B050"/>
                </a:solidFill>
                <a:latin typeface="Amasis MT Pro" panose="02040504050005020304" pitchFamily="18" charset="0"/>
                <a:ea typeface="Cambria Math" panose="02040503050406030204" pitchFamily="18" charset="0"/>
              </a:rPr>
              <a:t>Binning</a:t>
            </a:r>
            <a:r>
              <a:rPr lang="fr-FR" dirty="0">
                <a:solidFill>
                  <a:srgbClr val="00B050"/>
                </a:solidFill>
                <a:latin typeface="Amasis MT Pro" panose="02040504050005020304" pitchFamily="18" charset="0"/>
                <a:ea typeface="Cambria Math" panose="02040503050406030204" pitchFamily="18" charset="0"/>
              </a:rPr>
              <a:t> (regroupement de pixels) matériel pour réduire le rapport signal sur bruit (SNR)</a:t>
            </a:r>
          </a:p>
          <a:p>
            <a:pPr marL="342900" indent="-342900" algn="just">
              <a:buFont typeface="Arial" panose="020B0604020202020204" pitchFamily="34" charset="0"/>
              <a:buChar char="•"/>
            </a:pPr>
            <a:endParaRPr lang="fr-FR" dirty="0">
              <a:latin typeface="Amasis MT Pro" panose="02040504050005020304" pitchFamily="18" charset="0"/>
              <a:ea typeface="Cambria Math" panose="02040503050406030204" pitchFamily="18" charset="0"/>
            </a:endParaRPr>
          </a:p>
        </p:txBody>
      </p:sp>
      <p:sp>
        <p:nvSpPr>
          <p:cNvPr id="9" name="ZoneTexte 8">
            <a:extLst>
              <a:ext uri="{FF2B5EF4-FFF2-40B4-BE49-F238E27FC236}">
                <a16:creationId xmlns:a16="http://schemas.microsoft.com/office/drawing/2014/main" id="{FB257E08-B7E4-E54E-9008-84103F1F2BA5}"/>
              </a:ext>
            </a:extLst>
          </p:cNvPr>
          <p:cNvSpPr txBox="1"/>
          <p:nvPr/>
        </p:nvSpPr>
        <p:spPr>
          <a:xfrm>
            <a:off x="6303265" y="2276663"/>
            <a:ext cx="5453524" cy="3724096"/>
          </a:xfrm>
          <a:prstGeom prst="rect">
            <a:avLst/>
          </a:prstGeom>
          <a:noFill/>
        </p:spPr>
        <p:txBody>
          <a:bodyPr wrap="square" rtlCol="0">
            <a:spAutoFit/>
          </a:bodyPr>
          <a:lstStyle/>
          <a:p>
            <a:pPr algn="ctr"/>
            <a:r>
              <a:rPr lang="fr-FR" sz="2000" b="1" dirty="0">
                <a:latin typeface="Amasis MT Pro" panose="020F0502020204030204" pitchFamily="18" charset="0"/>
                <a:ea typeface="Cambria Math" panose="02040503050406030204" pitchFamily="18" charset="0"/>
              </a:rPr>
              <a:t>CMOS</a:t>
            </a:r>
          </a:p>
          <a:p>
            <a:pPr algn="just"/>
            <a:r>
              <a:rPr lang="fr-FR" dirty="0">
                <a:latin typeface="Amasis MT Pro" panose="020F0502020204030204" pitchFamily="18" charset="0"/>
                <a:ea typeface="Cambria Math" panose="02040503050406030204" pitchFamily="18" charset="0"/>
              </a:rPr>
              <a:t>Chaque pixel dispose de son propre circuit de lecture. L’ensemble du capteur est donc lu simultanément.</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Temps de lecture de l’image faible (~10ms) </a:t>
            </a:r>
          </a:p>
          <a:p>
            <a:pPr marL="342900" indent="-342900" algn="just">
              <a:buFont typeface="Arial" panose="020B0604020202020204" pitchFamily="34" charset="0"/>
              <a:buChar char="•"/>
            </a:pPr>
            <a:r>
              <a:rPr lang="fr-FR" dirty="0">
                <a:solidFill>
                  <a:srgbClr val="FF0000"/>
                </a:solidFill>
                <a:latin typeface="Amasis MT Pro" panose="02040504050005020304" pitchFamily="18" charset="0"/>
                <a:ea typeface="Cambria Math" panose="02040503050406030204" pitchFamily="18" charset="0"/>
              </a:rPr>
              <a:t>Bruit de lecture plus important </a:t>
            </a:r>
            <a:r>
              <a:rPr lang="fr-FR" dirty="0">
                <a:solidFill>
                  <a:srgbClr val="00B050"/>
                </a:solidFill>
                <a:latin typeface="Amasis MT Pro" panose="02040504050005020304" pitchFamily="18" charset="0"/>
                <a:ea typeface="Cambria Math" panose="02040503050406030204" pitchFamily="18" charset="0"/>
              </a:rPr>
              <a:t>(les capteurs récents atteignent des niveaux proches des CCD)</a:t>
            </a:r>
          </a:p>
          <a:p>
            <a:pPr marL="342900" indent="-342900" algn="just">
              <a:buFont typeface="Arial" panose="020B0604020202020204" pitchFamily="34" charset="0"/>
              <a:buChar char="•"/>
            </a:pPr>
            <a:r>
              <a:rPr lang="fr-FR" dirty="0" err="1">
                <a:solidFill>
                  <a:srgbClr val="FF0000"/>
                </a:solidFill>
                <a:latin typeface="Amasis MT Pro" panose="02040504050005020304" pitchFamily="18" charset="0"/>
                <a:ea typeface="Cambria Math" panose="02040503050406030204" pitchFamily="18" charset="0"/>
              </a:rPr>
              <a:t>Binning</a:t>
            </a:r>
            <a:r>
              <a:rPr lang="fr-FR" dirty="0">
                <a:solidFill>
                  <a:srgbClr val="FF0000"/>
                </a:solidFill>
                <a:latin typeface="Amasis MT Pro" panose="02040504050005020304" pitchFamily="18" charset="0"/>
                <a:ea typeface="Cambria Math" panose="02040503050406030204" pitchFamily="18" charset="0"/>
              </a:rPr>
              <a:t> uniquement logiciel (pas de réduction du SNR)</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Consommation électrique plus faible</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Possibilité de fenêtrage (ne lire qu’une partie du capteur)</a:t>
            </a:r>
          </a:p>
          <a:p>
            <a:pPr marL="342900" indent="-342900" algn="just">
              <a:buFont typeface="Arial" panose="020B0604020202020204" pitchFamily="34" charset="0"/>
              <a:buChar char="•"/>
            </a:pPr>
            <a:r>
              <a:rPr lang="fr-FR" dirty="0">
                <a:solidFill>
                  <a:srgbClr val="00B050"/>
                </a:solidFill>
                <a:latin typeface="Amasis MT Pro" panose="02040504050005020304" pitchFamily="18" charset="0"/>
                <a:ea typeface="Cambria Math" panose="02040503050406030204" pitchFamily="18" charset="0"/>
              </a:rPr>
              <a:t>Généralement moins cher</a:t>
            </a:r>
          </a:p>
          <a:p>
            <a:pPr marL="342900" indent="-342900" algn="just">
              <a:buFont typeface="Arial" panose="020B0604020202020204" pitchFamily="34" charset="0"/>
              <a:buChar char="•"/>
            </a:pPr>
            <a:endParaRPr lang="fr-FR"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0022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Pixel size, pixel </a:t>
            </a:r>
            <a:r>
              <a:rPr lang="fr-FR" sz="4000" b="1" dirty="0" err="1">
                <a:latin typeface="Amasis MT Pro" panose="020F0502020204030204" pitchFamily="18" charset="0"/>
              </a:rPr>
              <a:t>scale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938545"/>
            <a:ext cx="11653808" cy="1323439"/>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Une image astronomique n’a d’intérêt que si on peut convertir les pixels en grandeurs dans le ciel. Pour ça, le paramètre le plus important est la </a:t>
            </a:r>
            <a:r>
              <a:rPr lang="fr-FR" sz="2000" b="1" dirty="0">
                <a:latin typeface="Amasis MT Pro" panose="02040504050005020304" pitchFamily="18" charset="0"/>
                <a:ea typeface="Cambria Math" panose="02040503050406030204" pitchFamily="18" charset="0"/>
              </a:rPr>
              <a:t>pixel </a:t>
            </a:r>
            <a:r>
              <a:rPr lang="fr-FR" sz="2000" b="1" dirty="0" err="1">
                <a:latin typeface="Amasis MT Pro" panose="02040504050005020304" pitchFamily="18" charset="0"/>
                <a:ea typeface="Cambria Math" panose="02040503050406030204" pitchFamily="18" charset="0"/>
              </a:rPr>
              <a:t>scale</a:t>
            </a:r>
            <a:r>
              <a:rPr lang="fr-FR" sz="2000" dirty="0">
                <a:latin typeface="Amasis MT Pro" panose="02040504050005020304" pitchFamily="18" charset="0"/>
                <a:ea typeface="Cambria Math" panose="02040503050406030204" pitchFamily="18" charset="0"/>
              </a:rPr>
              <a:t> qui donne la taille angulaire dans le ciel correspondant à un pixel sur l’image. Ce paramètre dépend donc du capteur (par la pixel size) et du télescope (par la focale)</a:t>
            </a:r>
            <a:endParaRPr lang="fr-FR" sz="2000" b="1" dirty="0">
              <a:latin typeface="Amasis MT Pro" panose="02040504050005020304" pitchFamily="18" charset="0"/>
              <a:ea typeface="Cambria Math" panose="02040503050406030204" pitchFamily="18" charset="0"/>
            </a:endParaRPr>
          </a:p>
        </p:txBody>
      </p:sp>
      <p:pic>
        <p:nvPicPr>
          <p:cNvPr id="10" name="Image 9" descr="Une image contenant Appareils électroniques, Appareil électronique, écran, gadget&#10;&#10;Description générée automatiquement">
            <a:extLst>
              <a:ext uri="{FF2B5EF4-FFF2-40B4-BE49-F238E27FC236}">
                <a16:creationId xmlns:a16="http://schemas.microsoft.com/office/drawing/2014/main" id="{C9DC2226-4ECB-C6BE-876A-E88C299DFFC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8301" y="2522099"/>
            <a:ext cx="4052373" cy="2696565"/>
          </a:xfrm>
          <a:prstGeom prst="rect">
            <a:avLst/>
          </a:prstGeom>
        </p:spPr>
      </p:pic>
      <p:graphicFrame>
        <p:nvGraphicFramePr>
          <p:cNvPr id="11" name="Tableau 10">
            <a:extLst>
              <a:ext uri="{FF2B5EF4-FFF2-40B4-BE49-F238E27FC236}">
                <a16:creationId xmlns:a16="http://schemas.microsoft.com/office/drawing/2014/main" id="{450FA4E9-2AA0-D8EF-EA50-E86E28A26D93}"/>
              </a:ext>
            </a:extLst>
          </p:cNvPr>
          <p:cNvGraphicFramePr>
            <a:graphicFrameLocks noGrp="1"/>
          </p:cNvGraphicFramePr>
          <p:nvPr>
            <p:extLst>
              <p:ext uri="{D42A27DB-BD31-4B8C-83A1-F6EECF244321}">
                <p14:modId xmlns:p14="http://schemas.microsoft.com/office/powerpoint/2010/main" val="715675479"/>
              </p:ext>
            </p:extLst>
          </p:nvPr>
        </p:nvGraphicFramePr>
        <p:xfrm>
          <a:off x="3816837" y="2589592"/>
          <a:ext cx="1691748" cy="1752440"/>
        </p:xfrm>
        <a:graphic>
          <a:graphicData uri="http://schemas.openxmlformats.org/drawingml/2006/table">
            <a:tbl>
              <a:tblPr>
                <a:tableStyleId>{5C22544A-7EE6-4342-B048-85BDC9FD1C3A}</a:tableStyleId>
              </a:tblPr>
              <a:tblGrid>
                <a:gridCol w="422937">
                  <a:extLst>
                    <a:ext uri="{9D8B030D-6E8A-4147-A177-3AD203B41FA5}">
                      <a16:colId xmlns:a16="http://schemas.microsoft.com/office/drawing/2014/main" val="2609738949"/>
                    </a:ext>
                  </a:extLst>
                </a:gridCol>
                <a:gridCol w="422937">
                  <a:extLst>
                    <a:ext uri="{9D8B030D-6E8A-4147-A177-3AD203B41FA5}">
                      <a16:colId xmlns:a16="http://schemas.microsoft.com/office/drawing/2014/main" val="2587494526"/>
                    </a:ext>
                  </a:extLst>
                </a:gridCol>
                <a:gridCol w="422937">
                  <a:extLst>
                    <a:ext uri="{9D8B030D-6E8A-4147-A177-3AD203B41FA5}">
                      <a16:colId xmlns:a16="http://schemas.microsoft.com/office/drawing/2014/main" val="4007907241"/>
                    </a:ext>
                  </a:extLst>
                </a:gridCol>
                <a:gridCol w="422937">
                  <a:extLst>
                    <a:ext uri="{9D8B030D-6E8A-4147-A177-3AD203B41FA5}">
                      <a16:colId xmlns:a16="http://schemas.microsoft.com/office/drawing/2014/main" val="3490988370"/>
                    </a:ext>
                  </a:extLst>
                </a:gridCol>
              </a:tblGrid>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881685"/>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1638124"/>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2516050"/>
                  </a:ext>
                </a:extLst>
              </a:tr>
              <a:tr h="434030">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dirty="0"/>
                    </a:p>
                  </a:txBody>
                  <a:tcPr marL="102829" marR="102829" marT="51415" marB="514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7506648"/>
                  </a:ext>
                </a:extLst>
              </a:tr>
            </a:tbl>
          </a:graphicData>
        </a:graphic>
      </p:graphicFrame>
      <p:sp>
        <p:nvSpPr>
          <p:cNvPr id="12" name="Rectangle 11">
            <a:extLst>
              <a:ext uri="{FF2B5EF4-FFF2-40B4-BE49-F238E27FC236}">
                <a16:creationId xmlns:a16="http://schemas.microsoft.com/office/drawing/2014/main" id="{CCA272CD-3A6D-35F2-5C37-EC8FD2C69E46}"/>
              </a:ext>
            </a:extLst>
          </p:cNvPr>
          <p:cNvSpPr/>
          <p:nvPr/>
        </p:nvSpPr>
        <p:spPr>
          <a:xfrm>
            <a:off x="2725877" y="3870381"/>
            <a:ext cx="164592" cy="1753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7D19C693-6370-C23F-13D0-7908C2C2EE26}"/>
              </a:ext>
            </a:extLst>
          </p:cNvPr>
          <p:cNvCxnSpPr>
            <a:cxnSpLocks/>
          </p:cNvCxnSpPr>
          <p:nvPr/>
        </p:nvCxnSpPr>
        <p:spPr>
          <a:xfrm flipV="1">
            <a:off x="2725877" y="2589592"/>
            <a:ext cx="1087246" cy="127095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Connecteur droit 15">
            <a:extLst>
              <a:ext uri="{FF2B5EF4-FFF2-40B4-BE49-F238E27FC236}">
                <a16:creationId xmlns:a16="http://schemas.microsoft.com/office/drawing/2014/main" id="{84FCCFE7-C2B8-9E17-4940-B54079A30EBA}"/>
              </a:ext>
            </a:extLst>
          </p:cNvPr>
          <p:cNvCxnSpPr>
            <a:cxnSpLocks/>
          </p:cNvCxnSpPr>
          <p:nvPr/>
        </p:nvCxnSpPr>
        <p:spPr>
          <a:xfrm>
            <a:off x="2725877" y="4045718"/>
            <a:ext cx="1087246" cy="296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necteur droit avec flèche 23">
            <a:extLst>
              <a:ext uri="{FF2B5EF4-FFF2-40B4-BE49-F238E27FC236}">
                <a16:creationId xmlns:a16="http://schemas.microsoft.com/office/drawing/2014/main" id="{BC97F888-B9E7-355F-FAC3-2F79B10F6589}"/>
              </a:ext>
            </a:extLst>
          </p:cNvPr>
          <p:cNvCxnSpPr/>
          <p:nvPr/>
        </p:nvCxnSpPr>
        <p:spPr>
          <a:xfrm>
            <a:off x="5597093" y="2589592"/>
            <a:ext cx="0" cy="433959"/>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5" name="ZoneTexte 24">
            <a:extLst>
              <a:ext uri="{FF2B5EF4-FFF2-40B4-BE49-F238E27FC236}">
                <a16:creationId xmlns:a16="http://schemas.microsoft.com/office/drawing/2014/main" id="{7B6B62CE-9C5E-AB20-1EF2-2E01362EEA42}"/>
              </a:ext>
            </a:extLst>
          </p:cNvPr>
          <p:cNvSpPr txBox="1"/>
          <p:nvPr/>
        </p:nvSpPr>
        <p:spPr>
          <a:xfrm>
            <a:off x="5597093" y="2574653"/>
            <a:ext cx="237736" cy="400110"/>
          </a:xfrm>
          <a:prstGeom prst="rect">
            <a:avLst/>
          </a:prstGeom>
          <a:noFill/>
        </p:spPr>
        <p:txBody>
          <a:bodyPr wrap="square" rtlCol="0">
            <a:spAutoFit/>
          </a:bodyPr>
          <a:lstStyle/>
          <a:p>
            <a:r>
              <a:rPr lang="fr-FR" sz="2000" dirty="0">
                <a:latin typeface="Amasis MT Pro" panose="02040504050005020304" pitchFamily="18" charset="0"/>
              </a:rPr>
              <a:t>p</a:t>
            </a:r>
          </a:p>
        </p:txBody>
      </p:sp>
      <p:sp>
        <p:nvSpPr>
          <p:cNvPr id="26" name="ZoneTexte 25">
            <a:extLst>
              <a:ext uri="{FF2B5EF4-FFF2-40B4-BE49-F238E27FC236}">
                <a16:creationId xmlns:a16="http://schemas.microsoft.com/office/drawing/2014/main" id="{0A5C9C95-F0B2-7A8E-BAE6-CDB9159AF4A3}"/>
              </a:ext>
            </a:extLst>
          </p:cNvPr>
          <p:cNvSpPr txBox="1"/>
          <p:nvPr/>
        </p:nvSpPr>
        <p:spPr>
          <a:xfrm>
            <a:off x="5259909" y="4427358"/>
            <a:ext cx="850037" cy="400110"/>
          </a:xfrm>
          <a:prstGeom prst="rect">
            <a:avLst/>
          </a:prstGeom>
          <a:noFill/>
        </p:spPr>
        <p:txBody>
          <a:bodyPr wrap="square" rtlCol="0">
            <a:spAutoFit/>
          </a:bodyPr>
          <a:lstStyle/>
          <a:p>
            <a:r>
              <a:rPr lang="fr-FR" sz="2000" dirty="0">
                <a:latin typeface="Amasis MT Pro" panose="02040504050005020304" pitchFamily="18" charset="0"/>
              </a:rPr>
              <a:t>Pixel</a:t>
            </a:r>
          </a:p>
        </p:txBody>
      </p:sp>
      <p:cxnSp>
        <p:nvCxnSpPr>
          <p:cNvPr id="28" name="Connecteur droit avec flèche 27">
            <a:extLst>
              <a:ext uri="{FF2B5EF4-FFF2-40B4-BE49-F238E27FC236}">
                <a16:creationId xmlns:a16="http://schemas.microsoft.com/office/drawing/2014/main" id="{98833418-413F-0AFE-4D33-EA6C3EA7F787}"/>
              </a:ext>
            </a:extLst>
          </p:cNvPr>
          <p:cNvCxnSpPr>
            <a:cxnSpLocks/>
            <a:stCxn id="26" idx="1"/>
          </p:cNvCxnSpPr>
          <p:nvPr/>
        </p:nvCxnSpPr>
        <p:spPr>
          <a:xfrm flipH="1" flipV="1">
            <a:off x="4418198" y="4154690"/>
            <a:ext cx="841711" cy="472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79F7B2F3-38D6-18F7-4A97-927C6F31E7F3}"/>
                  </a:ext>
                </a:extLst>
              </p:cNvPr>
              <p:cNvSpPr txBox="1"/>
              <p:nvPr/>
            </p:nvSpPr>
            <p:spPr>
              <a:xfrm>
                <a:off x="6319151" y="2157218"/>
                <a:ext cx="5527409" cy="2862322"/>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p : Pixel size</a:t>
                </a:r>
                <a:r>
                  <a:rPr lang="fr-FR" dirty="0">
                    <a:latin typeface="Amasis MT Pro" panose="020F0502020204030204" pitchFamily="18" charset="0"/>
                    <a:ea typeface="Cambria Math" panose="02040503050406030204" pitchFamily="18" charset="0"/>
                  </a:rPr>
                  <a:t> (largeur d’un pixel). Généralement donnée en µm, on en trouve entre 2 et ~15µm. Plus la pixel size est grande, plus le capteur est cher, mais plus l’image sera lumineuse (le seau est plus grand, donc capte plus de photons).</a:t>
                </a:r>
              </a:p>
              <a:p>
                <a:pPr algn="just"/>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𝛼 : Pixel </a:t>
                </a:r>
                <a:r>
                  <a:rPr lang="fr-FR" b="1" dirty="0" err="1">
                    <a:latin typeface="Amasis MT Pro" panose="02040504050005020304" pitchFamily="18" charset="0"/>
                    <a:ea typeface="Cambria Math" panose="02040503050406030204" pitchFamily="18" charset="0"/>
                  </a:rPr>
                  <a:t>scale</a:t>
                </a:r>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(taille angulaire dans le ciel correspondant à un pixel sur l’image). Généralement donnée en ″/px (</a:t>
                </a:r>
                <a:r>
                  <a:rPr lang="fr-FR" dirty="0" err="1">
                    <a:latin typeface="Amasis MT Pro" panose="02040504050005020304" pitchFamily="18" charset="0"/>
                    <a:ea typeface="Cambria Math" panose="02040503050406030204" pitchFamily="18" charset="0"/>
                  </a:rPr>
                  <a:t>arcseconde</a:t>
                </a:r>
                <a:r>
                  <a:rPr lang="fr-FR" dirty="0">
                    <a:latin typeface="Amasis MT Pro" panose="02040504050005020304" pitchFamily="18" charset="0"/>
                    <a:ea typeface="Cambria Math" panose="02040503050406030204" pitchFamily="18" charset="0"/>
                  </a:rPr>
                  <a:t> par pixel), elle se calcule comme </a:t>
                </a:r>
                <a14:m>
                  <m:oMath xmlns:m="http://schemas.openxmlformats.org/officeDocument/2006/math">
                    <m:r>
                      <a:rPr lang="fr-FR" b="1" i="0" smtClean="0">
                        <a:latin typeface="Cambria Math" panose="02040503050406030204" pitchFamily="18" charset="0"/>
                        <a:ea typeface="Cambria Math" panose="02040503050406030204" pitchFamily="18" charset="0"/>
                      </a:rPr>
                      <m:t>𝛂</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𝐩</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𝐟</m:t>
                    </m:r>
                  </m:oMath>
                </a14:m>
                <a:r>
                  <a:rPr lang="fr-FR" dirty="0">
                    <a:latin typeface="Amasis MT Pro" panose="02040504050005020304" pitchFamily="18" charset="0"/>
                    <a:ea typeface="Cambria Math" panose="02040503050406030204" pitchFamily="18" charset="0"/>
                  </a:rPr>
                  <a:t>.</a:t>
                </a:r>
                <a:endParaRPr lang="fr-FR" b="1" dirty="0">
                  <a:latin typeface="Amasis MT Pro" panose="02040504050005020304" pitchFamily="18" charset="0"/>
                  <a:ea typeface="Cambria Math" panose="02040503050406030204" pitchFamily="18" charset="0"/>
                </a:endParaRPr>
              </a:p>
            </p:txBody>
          </p:sp>
        </mc:Choice>
        <mc:Fallback xmlns="">
          <p:sp>
            <p:nvSpPr>
              <p:cNvPr id="30" name="ZoneTexte 29">
                <a:extLst>
                  <a:ext uri="{FF2B5EF4-FFF2-40B4-BE49-F238E27FC236}">
                    <a16:creationId xmlns:a16="http://schemas.microsoft.com/office/drawing/2014/main" id="{79F7B2F3-38D6-18F7-4A97-927C6F31E7F3}"/>
                  </a:ext>
                </a:extLst>
              </p:cNvPr>
              <p:cNvSpPr txBox="1">
                <a:spLocks noRot="1" noChangeAspect="1" noMove="1" noResize="1" noEditPoints="1" noAdjustHandles="1" noChangeArrowheads="1" noChangeShapeType="1" noTextEdit="1"/>
              </p:cNvSpPr>
              <p:nvPr/>
            </p:nvSpPr>
            <p:spPr>
              <a:xfrm>
                <a:off x="6319151" y="2157218"/>
                <a:ext cx="5527409" cy="2862322"/>
              </a:xfrm>
              <a:prstGeom prst="rect">
                <a:avLst/>
              </a:prstGeom>
              <a:blipFill>
                <a:blip r:embed="rId3"/>
                <a:stretch>
                  <a:fillRect l="-993" t="-1279" r="-993" b="-255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32" name="Tableau 31">
                <a:extLst>
                  <a:ext uri="{FF2B5EF4-FFF2-40B4-BE49-F238E27FC236}">
                    <a16:creationId xmlns:a16="http://schemas.microsoft.com/office/drawing/2014/main" id="{CECC818B-AA48-52B1-A41C-F0E3B2A0F47D}"/>
                  </a:ext>
                </a:extLst>
              </p:cNvPr>
              <p:cNvGraphicFramePr>
                <a:graphicFrameLocks noGrp="1"/>
              </p:cNvGraphicFramePr>
              <p:nvPr>
                <p:extLst>
                  <p:ext uri="{D42A27DB-BD31-4B8C-83A1-F6EECF244321}">
                    <p14:modId xmlns:p14="http://schemas.microsoft.com/office/powerpoint/2010/main" val="4119235969"/>
                  </p:ext>
                </p:extLst>
              </p:nvPr>
            </p:nvGraphicFramePr>
            <p:xfrm>
              <a:off x="5481833" y="5279655"/>
              <a:ext cx="6410955" cy="914400"/>
            </p:xfrm>
            <a:graphic>
              <a:graphicData uri="http://schemas.openxmlformats.org/drawingml/2006/table">
                <a:tbl>
                  <a:tblPr>
                    <a:tableStyleId>{5C22544A-7EE6-4342-B048-85BDC9FD1C3A}</a:tableStyleId>
                  </a:tblPr>
                  <a:tblGrid>
                    <a:gridCol w="1282191">
                      <a:extLst>
                        <a:ext uri="{9D8B030D-6E8A-4147-A177-3AD203B41FA5}">
                          <a16:colId xmlns:a16="http://schemas.microsoft.com/office/drawing/2014/main" val="2397114194"/>
                        </a:ext>
                      </a:extLst>
                    </a:gridCol>
                    <a:gridCol w="1282191">
                      <a:extLst>
                        <a:ext uri="{9D8B030D-6E8A-4147-A177-3AD203B41FA5}">
                          <a16:colId xmlns:a16="http://schemas.microsoft.com/office/drawing/2014/main" val="878029705"/>
                        </a:ext>
                      </a:extLst>
                    </a:gridCol>
                    <a:gridCol w="1282191">
                      <a:extLst>
                        <a:ext uri="{9D8B030D-6E8A-4147-A177-3AD203B41FA5}">
                          <a16:colId xmlns:a16="http://schemas.microsoft.com/office/drawing/2014/main" val="1459857049"/>
                        </a:ext>
                      </a:extLst>
                    </a:gridCol>
                    <a:gridCol w="1282191">
                      <a:extLst>
                        <a:ext uri="{9D8B030D-6E8A-4147-A177-3AD203B41FA5}">
                          <a16:colId xmlns:a16="http://schemas.microsoft.com/office/drawing/2014/main" val="3960164981"/>
                        </a:ext>
                      </a:extLst>
                    </a:gridCol>
                    <a:gridCol w="1282191">
                      <a:extLst>
                        <a:ext uri="{9D8B030D-6E8A-4147-A177-3AD203B41FA5}">
                          <a16:colId xmlns:a16="http://schemas.microsoft.com/office/drawing/2014/main" val="607494478"/>
                        </a:ext>
                      </a:extLst>
                    </a:gridCol>
                  </a:tblGrid>
                  <a:tr h="221718">
                    <a:tc>
                      <a:txBody>
                        <a:bodyPr/>
                        <a:lstStyle/>
                        <a:p>
                          <a:pPr algn="ctr"/>
                          <a:r>
                            <a:rPr lang="fr-FR" sz="1400" b="1" dirty="0"/>
                            <a:t>Unité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Degré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Radian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Arcminute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Arcseconde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991837"/>
                      </a:ext>
                    </a:extLst>
                  </a:tr>
                  <a:tr h="221718">
                    <a:tc>
                      <a:txBody>
                        <a:bodyPr/>
                        <a:lstStyle/>
                        <a:p>
                          <a:pPr algn="ctr"/>
                          <a:r>
                            <a:rPr lang="fr-FR" sz="1400" b="1" dirty="0"/>
                            <a:t>Notation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𝑟𝑎𝑑</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4290734"/>
                      </a:ext>
                    </a:extLst>
                  </a:tr>
                  <a:tr h="221718">
                    <a:tc>
                      <a:txBody>
                        <a:bodyPr/>
                        <a:lstStyle/>
                        <a:p>
                          <a:pPr algn="ctr"/>
                          <a:r>
                            <a:rPr lang="fr-FR" sz="1400" b="1" dirty="0"/>
                            <a:t>Equivalences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1°</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𝜋</m:t>
                                </m:r>
                                <m:r>
                                  <a:rPr lang="fr-FR" sz="1400" b="0" i="1" smtClean="0">
                                    <a:latin typeface="Cambria Math" panose="02040503050406030204" pitchFamily="18" charset="0"/>
                                  </a:rPr>
                                  <m:t>/180  </m:t>
                                </m:r>
                                <m:r>
                                  <a:rPr lang="fr-FR" sz="1400" b="0" i="1" smtClean="0">
                                    <a:latin typeface="Cambria Math" panose="02040503050406030204" pitchFamily="18" charset="0"/>
                                  </a:rPr>
                                  <m:t>𝑟𝑎𝑑</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60′</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3600′′</m:t>
                                </m:r>
                              </m:oMath>
                            </m:oMathPara>
                          </a14:m>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666637"/>
                      </a:ext>
                    </a:extLst>
                  </a:tr>
                </a:tbl>
              </a:graphicData>
            </a:graphic>
          </p:graphicFrame>
        </mc:Choice>
        <mc:Fallback xmlns="">
          <p:graphicFrame>
            <p:nvGraphicFramePr>
              <p:cNvPr id="32" name="Tableau 31">
                <a:extLst>
                  <a:ext uri="{FF2B5EF4-FFF2-40B4-BE49-F238E27FC236}">
                    <a16:creationId xmlns:a16="http://schemas.microsoft.com/office/drawing/2014/main" id="{CECC818B-AA48-52B1-A41C-F0E3B2A0F47D}"/>
                  </a:ext>
                </a:extLst>
              </p:cNvPr>
              <p:cNvGraphicFramePr>
                <a:graphicFrameLocks noGrp="1"/>
              </p:cNvGraphicFramePr>
              <p:nvPr>
                <p:extLst>
                  <p:ext uri="{D42A27DB-BD31-4B8C-83A1-F6EECF244321}">
                    <p14:modId xmlns:p14="http://schemas.microsoft.com/office/powerpoint/2010/main" val="4119235969"/>
                  </p:ext>
                </p:extLst>
              </p:nvPr>
            </p:nvGraphicFramePr>
            <p:xfrm>
              <a:off x="5481833" y="5279655"/>
              <a:ext cx="6410955" cy="914400"/>
            </p:xfrm>
            <a:graphic>
              <a:graphicData uri="http://schemas.openxmlformats.org/drawingml/2006/table">
                <a:tbl>
                  <a:tblPr>
                    <a:tableStyleId>{5C22544A-7EE6-4342-B048-85BDC9FD1C3A}</a:tableStyleId>
                  </a:tblPr>
                  <a:tblGrid>
                    <a:gridCol w="1282191">
                      <a:extLst>
                        <a:ext uri="{9D8B030D-6E8A-4147-A177-3AD203B41FA5}">
                          <a16:colId xmlns:a16="http://schemas.microsoft.com/office/drawing/2014/main" val="2397114194"/>
                        </a:ext>
                      </a:extLst>
                    </a:gridCol>
                    <a:gridCol w="1282191">
                      <a:extLst>
                        <a:ext uri="{9D8B030D-6E8A-4147-A177-3AD203B41FA5}">
                          <a16:colId xmlns:a16="http://schemas.microsoft.com/office/drawing/2014/main" val="878029705"/>
                        </a:ext>
                      </a:extLst>
                    </a:gridCol>
                    <a:gridCol w="1282191">
                      <a:extLst>
                        <a:ext uri="{9D8B030D-6E8A-4147-A177-3AD203B41FA5}">
                          <a16:colId xmlns:a16="http://schemas.microsoft.com/office/drawing/2014/main" val="1459857049"/>
                        </a:ext>
                      </a:extLst>
                    </a:gridCol>
                    <a:gridCol w="1282191">
                      <a:extLst>
                        <a:ext uri="{9D8B030D-6E8A-4147-A177-3AD203B41FA5}">
                          <a16:colId xmlns:a16="http://schemas.microsoft.com/office/drawing/2014/main" val="3960164981"/>
                        </a:ext>
                      </a:extLst>
                    </a:gridCol>
                    <a:gridCol w="1282191">
                      <a:extLst>
                        <a:ext uri="{9D8B030D-6E8A-4147-A177-3AD203B41FA5}">
                          <a16:colId xmlns:a16="http://schemas.microsoft.com/office/drawing/2014/main" val="607494478"/>
                        </a:ext>
                      </a:extLst>
                    </a:gridCol>
                  </a:tblGrid>
                  <a:tr h="304800">
                    <a:tc>
                      <a:txBody>
                        <a:bodyPr/>
                        <a:lstStyle/>
                        <a:p>
                          <a:pPr algn="ctr"/>
                          <a:r>
                            <a:rPr lang="fr-FR" sz="1400" b="1" dirty="0"/>
                            <a:t>Unité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Degré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a:t>Radian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Arcminute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dirty="0" err="1"/>
                            <a:t>Arcseconde</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991837"/>
                      </a:ext>
                    </a:extLst>
                  </a:tr>
                  <a:tr h="304800">
                    <a:tc>
                      <a:txBody>
                        <a:bodyPr/>
                        <a:lstStyle/>
                        <a:p>
                          <a:pPr algn="ctr"/>
                          <a:r>
                            <a:rPr lang="fr-FR" sz="1400" b="1" dirty="0"/>
                            <a:t>Notation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961" r="-300000"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52" t="-101961" r="-201429"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9526" t="-101961" r="-100474" b="-11764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1429" t="-101961" r="-952" b="-117647"/>
                          </a:stretch>
                        </a:blipFill>
                      </a:tcPr>
                    </a:tc>
                    <a:extLst>
                      <a:ext uri="{0D108BD9-81ED-4DB2-BD59-A6C34878D82A}">
                        <a16:rowId xmlns:a16="http://schemas.microsoft.com/office/drawing/2014/main" val="3624290734"/>
                      </a:ext>
                    </a:extLst>
                  </a:tr>
                  <a:tr h="304800">
                    <a:tc>
                      <a:txBody>
                        <a:bodyPr/>
                        <a:lstStyle/>
                        <a:p>
                          <a:pPr algn="ctr"/>
                          <a:r>
                            <a:rPr lang="fr-FR" sz="1400" b="1" dirty="0"/>
                            <a:t>Equivalences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6000" r="-300000"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52" t="-206000" r="-201429"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9526" t="-206000" r="-100474" b="-20000"/>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1429" t="-206000" r="-952" b="-20000"/>
                          </a:stretch>
                        </a:blipFill>
                      </a:tcPr>
                    </a:tc>
                    <a:extLst>
                      <a:ext uri="{0D108BD9-81ED-4DB2-BD59-A6C34878D82A}">
                        <a16:rowId xmlns:a16="http://schemas.microsoft.com/office/drawing/2014/main" val="2014666637"/>
                      </a:ext>
                    </a:extLst>
                  </a:tr>
                </a:tbl>
              </a:graphicData>
            </a:graphic>
          </p:graphicFrame>
        </mc:Fallback>
      </mc:AlternateContent>
    </p:spTree>
    <p:extLst>
      <p:ext uri="{BB962C8B-B14F-4D97-AF65-F5344CB8AC3E}">
        <p14:creationId xmlns:p14="http://schemas.microsoft.com/office/powerpoint/2010/main" val="19498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Champ de vue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92983"/>
                <a:ext cx="11653808" cy="1323439"/>
              </a:xfrm>
              <a:prstGeom prst="rect">
                <a:avLst/>
              </a:prstGeom>
              <a:noFill/>
            </p:spPr>
            <p:txBody>
              <a:bodyPr wrap="square" rtlCol="0">
                <a:spAutoFit/>
              </a:bodyPr>
              <a:lstStyle/>
              <a:p>
                <a:pPr algn="just"/>
                <a:r>
                  <a:rPr lang="fr-FR" sz="2000" dirty="0">
                    <a:latin typeface="Amasis MT Pro" panose="02040504050005020304" pitchFamily="18" charset="0"/>
                    <a:ea typeface="Cambria Math" panose="02040503050406030204" pitchFamily="18" charset="0"/>
                  </a:rPr>
                  <a:t>Une des caractéristiques de base d’un capteur est sa </a:t>
                </a:r>
                <a:r>
                  <a:rPr lang="fr-FR" sz="2000" b="1" dirty="0">
                    <a:latin typeface="Amasis MT Pro" panose="02040504050005020304" pitchFamily="18" charset="0"/>
                    <a:ea typeface="Cambria Math" panose="02040503050406030204" pitchFamily="18" charset="0"/>
                  </a:rPr>
                  <a:t>taille</a:t>
                </a:r>
                <a:r>
                  <a:rPr lang="fr-FR" sz="2000" dirty="0">
                    <a:latin typeface="Amasis MT Pro" panose="02040504050005020304" pitchFamily="18" charset="0"/>
                    <a:ea typeface="Cambria Math" panose="02040503050406030204" pitchFamily="18" charset="0"/>
                  </a:rPr>
                  <a:t>, physique (en mm) et en nombre de pixels. Le lien entre les deux est évidemment la pixel size. En utilisant la pixel </a:t>
                </a:r>
                <a:r>
                  <a:rPr lang="fr-FR" sz="2000" dirty="0" err="1">
                    <a:latin typeface="Amasis MT Pro" panose="02040504050005020304" pitchFamily="18" charset="0"/>
                    <a:ea typeface="Cambria Math" panose="02040503050406030204" pitchFamily="18" charset="0"/>
                  </a:rPr>
                  <a:t>scale</a:t>
                </a:r>
                <a:r>
                  <a:rPr lang="fr-FR" sz="2000" dirty="0">
                    <a:latin typeface="Amasis MT Pro" panose="02040504050005020304" pitchFamily="18" charset="0"/>
                    <a:ea typeface="Cambria Math" panose="02040503050406030204" pitchFamily="18" charset="0"/>
                  </a:rPr>
                  <a:t>, il est de plus possible de calculer le </a:t>
                </a:r>
                <a:r>
                  <a:rPr lang="fr-FR" sz="2000" b="1" dirty="0">
                    <a:latin typeface="Amasis MT Pro" panose="02040504050005020304" pitchFamily="18" charset="0"/>
                    <a:ea typeface="Cambria Math" panose="02040503050406030204" pitchFamily="18" charset="0"/>
                  </a:rPr>
                  <a:t>champ de vue </a:t>
                </a:r>
                <a:r>
                  <a:rPr lang="fr-FR" sz="2000" dirty="0">
                    <a:latin typeface="Amasis MT Pro" panose="02040504050005020304" pitchFamily="18" charset="0"/>
                    <a:ea typeface="Cambria Math" panose="02040503050406030204" pitchFamily="18" charset="0"/>
                  </a:rPr>
                  <a:t>de l’ensemble télescope. En choisissant son capteur et son télescope, on peut ainsi avoir un instrument avec un très large champ de vue (plusieurs °) ou un champ restreint (quelques </a:t>
                </a:r>
                <a14:m>
                  <m:oMath xmlns:m="http://schemas.openxmlformats.org/officeDocument/2006/math">
                    <m:r>
                      <a:rPr lang="fr-FR" sz="2000" b="0" i="1" smtClean="0">
                        <a:latin typeface="Cambria Math" panose="02040503050406030204" pitchFamily="18" charset="0"/>
                        <a:ea typeface="Cambria Math" panose="02040503050406030204" pitchFamily="18" charset="0"/>
                      </a:rPr>
                      <m:t>′</m:t>
                    </m:r>
                  </m:oMath>
                </a14:m>
                <a:r>
                  <a:rPr lang="fr-FR" sz="2000" dirty="0">
                    <a:latin typeface="Amasis MT Pro" panose="02040504050005020304" pitchFamily="18" charset="0"/>
                    <a:ea typeface="Cambria Math" panose="02040503050406030204" pitchFamily="18" charset="0"/>
                  </a:rPr>
                  <a:t>).</a:t>
                </a:r>
                <a:endParaRPr lang="fr-FR" sz="2000" b="1" dirty="0">
                  <a:latin typeface="Amasis MT Pro" panose="02040504050005020304" pitchFamily="18" charset="0"/>
                  <a:ea typeface="Cambria Math" panose="02040503050406030204" pitchFamily="18" charset="0"/>
                </a:endParaRPr>
              </a:p>
            </p:txBody>
          </p:sp>
        </mc:Choice>
        <mc:Fallback xmlns="">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92983"/>
                <a:ext cx="11653808" cy="1323439"/>
              </a:xfrm>
              <a:prstGeom prst="rect">
                <a:avLst/>
              </a:prstGeom>
              <a:blipFill>
                <a:blip r:embed="rId2"/>
                <a:stretch>
                  <a:fillRect l="-523" t="-2765" r="-575"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79F7B2F3-38D6-18F7-4A97-927C6F31E7F3}"/>
                  </a:ext>
                </a:extLst>
              </p:cNvPr>
              <p:cNvSpPr txBox="1"/>
              <p:nvPr/>
            </p:nvSpPr>
            <p:spPr>
              <a:xfrm>
                <a:off x="4997939" y="2856463"/>
                <a:ext cx="6924965" cy="2358466"/>
              </a:xfrm>
              <a:prstGeom prst="rect">
                <a:avLst/>
              </a:prstGeom>
              <a:noFill/>
            </p:spPr>
            <p:txBody>
              <a:bodyPr wrap="square" rtlCol="0">
                <a:spAutoFit/>
              </a:bodyPr>
              <a:lstStyle/>
              <a:p>
                <a:pPr algn="just"/>
                <a:r>
                  <a:rPr lang="fr-FR" b="1" dirty="0">
                    <a:latin typeface="Amasis MT Pro" panose="020F0502020204030204" pitchFamily="18" charset="0"/>
                    <a:ea typeface="Cambria Math" panose="02040503050406030204" pitchFamily="18" charset="0"/>
                  </a:rPr>
                  <a:t>w, h : Taille du capteur </a:t>
                </a:r>
                <a:r>
                  <a:rPr lang="fr-FR" dirty="0">
                    <a:latin typeface="Amasis MT Pro" panose="020F0502020204030204" pitchFamily="18" charset="0"/>
                    <a:ea typeface="Cambria Math" panose="02040503050406030204" pitchFamily="18" charset="0"/>
                  </a:rPr>
                  <a:t>(en nombre de pixels ou en mm). Les capteurs commerciaux vont de quelques centaines à quelques milliers de pixels de côté, pour des tailles entre 3 et 40mm. On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w</m:t>
                        </m:r>
                      </m:e>
                      <m:sub>
                        <m:r>
                          <m:rPr>
                            <m:sty m:val="p"/>
                          </m:rPr>
                          <a:rPr lang="fr-FR" b="0" i="0" smtClean="0">
                            <a:latin typeface="Cambria Math" panose="02040503050406030204" pitchFamily="18" charset="0"/>
                            <a:ea typeface="Cambria Math" panose="02040503050406030204" pitchFamily="18" charset="0"/>
                          </a:rPr>
                          <m:t>mm</m:t>
                        </m:r>
                      </m:sub>
                    </m:sSub>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p</m:t>
                    </m:r>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w</m:t>
                        </m:r>
                      </m:e>
                      <m:sub>
                        <m:r>
                          <m:rPr>
                            <m:sty m:val="p"/>
                          </m:rPr>
                          <a:rPr lang="fr-FR" b="0" i="0" smtClean="0">
                            <a:latin typeface="Cambria Math" panose="02040503050406030204" pitchFamily="18" charset="0"/>
                            <a:ea typeface="Cambria Math" panose="02040503050406030204" pitchFamily="18" charset="0"/>
                          </a:rPr>
                          <m:t>px</m:t>
                        </m:r>
                      </m:sub>
                    </m:sSub>
                  </m:oMath>
                </a14:m>
                <a:r>
                  <a:rPr lang="fr-FR" dirty="0">
                    <a:latin typeface="Amasis MT Pro" panose="020F0502020204030204" pitchFamily="18" charset="0"/>
                    <a:ea typeface="Cambria Math" panose="02040503050406030204" pitchFamily="18" charset="0"/>
                  </a:rPr>
                  <a:t> et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h</m:t>
                        </m:r>
                      </m:e>
                      <m:sub>
                        <m:r>
                          <m:rPr>
                            <m:sty m:val="p"/>
                          </m:rPr>
                          <a:rPr lang="fr-FR" b="0" i="0" smtClean="0">
                            <a:latin typeface="Cambria Math" panose="02040503050406030204" pitchFamily="18" charset="0"/>
                            <a:ea typeface="Cambria Math" panose="02040503050406030204" pitchFamily="18" charset="0"/>
                          </a:rPr>
                          <m:t>mm</m:t>
                        </m:r>
                      </m:sub>
                    </m:sSub>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p</m:t>
                    </m:r>
                    <m:sSub>
                      <m:sSubPr>
                        <m:ctrlPr>
                          <a:rPr lang="fr-FR" b="0" i="1" smtClean="0">
                            <a:latin typeface="Cambria Math" panose="02040503050406030204" pitchFamily="18" charset="0"/>
                            <a:ea typeface="Cambria Math" panose="02040503050406030204" pitchFamily="18" charset="0"/>
                          </a:rPr>
                        </m:ctrlPr>
                      </m:sSubPr>
                      <m:e>
                        <m:r>
                          <m:rPr>
                            <m:sty m:val="p"/>
                          </m:rPr>
                          <a:rPr lang="fr-FR" b="0" i="0" smtClean="0">
                            <a:latin typeface="Cambria Math" panose="02040503050406030204" pitchFamily="18" charset="0"/>
                            <a:ea typeface="Cambria Math" panose="02040503050406030204" pitchFamily="18" charset="0"/>
                          </a:rPr>
                          <m:t>h</m:t>
                        </m:r>
                      </m:e>
                      <m:sub>
                        <m:r>
                          <m:rPr>
                            <m:sty m:val="p"/>
                          </m:rPr>
                          <a:rPr lang="fr-FR" b="0" i="0" smtClean="0">
                            <a:latin typeface="Cambria Math" panose="02040503050406030204" pitchFamily="18" charset="0"/>
                            <a:ea typeface="Cambria Math" panose="02040503050406030204" pitchFamily="18" charset="0"/>
                          </a:rPr>
                          <m:t>px</m:t>
                        </m:r>
                      </m:sub>
                    </m:sSub>
                  </m:oMath>
                </a14:m>
                <a:endParaRPr lang="fr-FR" dirty="0">
                  <a:latin typeface="Amasis MT Pro" panose="020F0502020204030204" pitchFamily="18" charset="0"/>
                  <a:ea typeface="Cambria Math" panose="02040503050406030204" pitchFamily="18" charset="0"/>
                </a:endParaRPr>
              </a:p>
              <a:p>
                <a:pPr algn="just"/>
                <a:endParaRPr lang="fr-FR" dirty="0">
                  <a:latin typeface="Amasis MT Pro" panose="02040504050005020304" pitchFamily="18" charset="0"/>
                  <a:ea typeface="Cambria Math" panose="02040503050406030204" pitchFamily="18" charset="0"/>
                </a:endParaRPr>
              </a:p>
              <a:p>
                <a:pPr algn="just"/>
                <a:r>
                  <a:rPr lang="fr-FR" b="1" dirty="0">
                    <a:latin typeface="Amasis MT Pro" panose="02040504050005020304" pitchFamily="18" charset="0"/>
                    <a:ea typeface="Cambria Math" panose="02040503050406030204" pitchFamily="18" charset="0"/>
                  </a:rPr>
                  <a:t>FOV : Champ de vue </a:t>
                </a:r>
                <a:r>
                  <a:rPr lang="fr-FR" dirty="0">
                    <a:latin typeface="Amasis MT Pro" panose="02040504050005020304" pitchFamily="18" charset="0"/>
                    <a:ea typeface="Cambria Math" panose="02040503050406030204" pitchFamily="18" charset="0"/>
                  </a:rPr>
                  <a:t>(</a:t>
                </a:r>
                <a:r>
                  <a:rPr lang="fr-FR" i="1" dirty="0">
                    <a:latin typeface="Amasis MT Pro" panose="02040504050005020304" pitchFamily="18" charset="0"/>
                    <a:ea typeface="Cambria Math" panose="02040503050406030204" pitchFamily="18" charset="0"/>
                  </a:rPr>
                  <a:t>Field of </a:t>
                </a:r>
                <a:r>
                  <a:rPr lang="fr-FR" i="1" dirty="0" err="1">
                    <a:latin typeface="Amasis MT Pro" panose="02040504050005020304" pitchFamily="18" charset="0"/>
                    <a:ea typeface="Cambria Math" panose="02040503050406030204" pitchFamily="18" charset="0"/>
                  </a:rPr>
                  <a:t>View</a:t>
                </a:r>
                <a:r>
                  <a:rPr lang="fr-FR" dirty="0">
                    <a:latin typeface="Amasis MT Pro" panose="02040504050005020304" pitchFamily="18" charset="0"/>
                    <a:ea typeface="Cambria Math" panose="02040503050406030204" pitchFamily="18" charset="0"/>
                  </a:rPr>
                  <a:t>, taille angulaire dans le ciel couverte par le capteur). </a:t>
                </a:r>
              </a:p>
              <a:p>
                <a:pPr algn="just"/>
                <a:r>
                  <a:rPr lang="fr-FR" dirty="0">
                    <a:latin typeface="Amasis MT Pro" panose="02040504050005020304" pitchFamily="18" charset="0"/>
                    <a:ea typeface="Cambria Math" panose="02040503050406030204" pitchFamily="18" charset="0"/>
                  </a:rPr>
                  <a:t>Il se calcule avec : </a:t>
                </a:r>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𝐅𝐎𝐕</m:t>
                        </m:r>
                      </m:e>
                      <m:sub>
                        <m:r>
                          <a:rPr lang="fr-FR" b="1" i="0" smtClean="0">
                            <a:latin typeface="Cambria Math" panose="02040503050406030204" pitchFamily="18" charset="0"/>
                            <a:ea typeface="Cambria Math" panose="02040503050406030204" pitchFamily="18" charset="0"/>
                          </a:rPr>
                          <m:t>𝐱</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𝛂</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𝐰</m:t>
                        </m:r>
                      </m:e>
                      <m:sub>
                        <m:r>
                          <a:rPr lang="fr-FR" b="1" i="0" smtClean="0">
                            <a:latin typeface="Cambria Math" panose="02040503050406030204" pitchFamily="18" charset="0"/>
                            <a:ea typeface="Cambria Math" panose="02040503050406030204" pitchFamily="18" charset="0"/>
                          </a:rPr>
                          <m:t>𝐩𝐱</m:t>
                        </m:r>
                      </m:sub>
                    </m:sSub>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𝐰</m:t>
                        </m:r>
                      </m:e>
                      <m:sub>
                        <m:r>
                          <a:rPr lang="fr-FR" b="1" i="0" smtClean="0">
                            <a:latin typeface="Cambria Math" panose="02040503050406030204" pitchFamily="18" charset="0"/>
                            <a:ea typeface="Cambria Math" panose="02040503050406030204" pitchFamily="18" charset="0"/>
                          </a:rPr>
                          <m:t>𝐦𝐦</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𝐟</m:t>
                    </m:r>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et</a:t>
                </a:r>
                <a:r>
                  <a:rPr lang="fr-FR" b="1" dirty="0">
                    <a:latin typeface="Amasis MT Pro" panose="02040504050005020304" pitchFamily="18" charset="0"/>
                    <a:ea typeface="Cambria Math" panose="02040503050406030204" pitchFamily="18" charset="0"/>
                  </a:rPr>
                  <a:t> </a:t>
                </a:r>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𝐅𝐎𝐕</m:t>
                        </m:r>
                      </m:e>
                      <m:sub>
                        <m:r>
                          <a:rPr lang="fr-FR" b="1" i="0" smtClean="0">
                            <a:latin typeface="Cambria Math" panose="02040503050406030204" pitchFamily="18" charset="0"/>
                            <a:ea typeface="Cambria Math" panose="02040503050406030204" pitchFamily="18" charset="0"/>
                          </a:rPr>
                          <m:t>𝐲</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𝛂</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𝐡</m:t>
                        </m:r>
                      </m:e>
                      <m:sub>
                        <m:r>
                          <a:rPr lang="fr-FR" b="1" i="0" smtClean="0">
                            <a:latin typeface="Cambria Math" panose="02040503050406030204" pitchFamily="18" charset="0"/>
                            <a:ea typeface="Cambria Math" panose="02040503050406030204" pitchFamily="18" charset="0"/>
                          </a:rPr>
                          <m:t>𝐩𝐱</m:t>
                        </m:r>
                      </m:sub>
                    </m:sSub>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𝐡</m:t>
                        </m:r>
                      </m:e>
                      <m:sub>
                        <m:r>
                          <a:rPr lang="fr-FR" b="1" i="0" smtClean="0">
                            <a:latin typeface="Cambria Math" panose="02040503050406030204" pitchFamily="18" charset="0"/>
                            <a:ea typeface="Cambria Math" panose="02040503050406030204" pitchFamily="18" charset="0"/>
                          </a:rPr>
                          <m:t>𝐦𝐦</m:t>
                        </m:r>
                      </m:sub>
                    </m:sSub>
                    <m:r>
                      <a:rPr lang="fr-FR" b="1" i="0" smtClean="0">
                        <a:latin typeface="Cambria Math" panose="02040503050406030204" pitchFamily="18" charset="0"/>
                        <a:ea typeface="Cambria Math" panose="02040503050406030204" pitchFamily="18" charset="0"/>
                      </a:rPr>
                      <m:t>/</m:t>
                    </m:r>
                  </m:oMath>
                </a14:m>
                <a:r>
                  <a:rPr lang="fr-FR" b="1" dirty="0">
                    <a:latin typeface="Amasis MT Pro" panose="02040504050005020304" pitchFamily="18" charset="0"/>
                    <a:ea typeface="Cambria Math" panose="02040503050406030204" pitchFamily="18" charset="0"/>
                  </a:rPr>
                  <a:t>f</a:t>
                </a:r>
              </a:p>
            </p:txBody>
          </p:sp>
        </mc:Choice>
        <mc:Fallback xmlns="">
          <p:sp>
            <p:nvSpPr>
              <p:cNvPr id="30" name="ZoneTexte 29">
                <a:extLst>
                  <a:ext uri="{FF2B5EF4-FFF2-40B4-BE49-F238E27FC236}">
                    <a16:creationId xmlns:a16="http://schemas.microsoft.com/office/drawing/2014/main" id="{79F7B2F3-38D6-18F7-4A97-927C6F31E7F3}"/>
                  </a:ext>
                </a:extLst>
              </p:cNvPr>
              <p:cNvSpPr txBox="1">
                <a:spLocks noRot="1" noChangeAspect="1" noMove="1" noResize="1" noEditPoints="1" noAdjustHandles="1" noChangeArrowheads="1" noChangeShapeType="1" noTextEdit="1"/>
              </p:cNvSpPr>
              <p:nvPr/>
            </p:nvSpPr>
            <p:spPr>
              <a:xfrm>
                <a:off x="4997939" y="2856463"/>
                <a:ext cx="6924965" cy="2358466"/>
              </a:xfrm>
              <a:prstGeom prst="rect">
                <a:avLst/>
              </a:prstGeom>
              <a:blipFill>
                <a:blip r:embed="rId3"/>
                <a:stretch>
                  <a:fillRect l="-792" t="-1554" r="-704" b="-2332"/>
                </a:stretch>
              </a:blipFill>
            </p:spPr>
            <p:txBody>
              <a:bodyPr/>
              <a:lstStyle/>
              <a:p>
                <a:r>
                  <a:rPr lang="fr-FR">
                    <a:noFill/>
                  </a:rPr>
                  <a:t> </a:t>
                </a:r>
              </a:p>
            </p:txBody>
          </p:sp>
        </mc:Fallback>
      </mc:AlternateContent>
      <p:pic>
        <p:nvPicPr>
          <p:cNvPr id="3" name="Image 2" descr="Une image contenant Appareils électroniques, Appareil électronique, écran, gadget&#10;&#10;Description générée automatiquement">
            <a:extLst>
              <a:ext uri="{FF2B5EF4-FFF2-40B4-BE49-F238E27FC236}">
                <a16:creationId xmlns:a16="http://schemas.microsoft.com/office/drawing/2014/main" id="{53D85905-7D0A-B4F6-2113-D52A3CFEF5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781" y="2765939"/>
            <a:ext cx="4052373" cy="2696565"/>
          </a:xfrm>
          <a:prstGeom prst="rect">
            <a:avLst/>
          </a:prstGeom>
        </p:spPr>
      </p:pic>
      <p:cxnSp>
        <p:nvCxnSpPr>
          <p:cNvPr id="8" name="Connecteur droit avec flèche 7">
            <a:extLst>
              <a:ext uri="{FF2B5EF4-FFF2-40B4-BE49-F238E27FC236}">
                <a16:creationId xmlns:a16="http://schemas.microsoft.com/office/drawing/2014/main" id="{8BD31DA6-BF81-29CA-4AB8-D674F312E32E}"/>
              </a:ext>
            </a:extLst>
          </p:cNvPr>
          <p:cNvCxnSpPr>
            <a:cxnSpLocks/>
          </p:cNvCxnSpPr>
          <p:nvPr/>
        </p:nvCxnSpPr>
        <p:spPr>
          <a:xfrm flipH="1">
            <a:off x="1772920" y="4602960"/>
            <a:ext cx="1595120" cy="20828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 name="ZoneTexte 8">
            <a:extLst>
              <a:ext uri="{FF2B5EF4-FFF2-40B4-BE49-F238E27FC236}">
                <a16:creationId xmlns:a16="http://schemas.microsoft.com/office/drawing/2014/main" id="{C5FB9DCB-08A5-E796-4FA0-F8D5DFE1DE69}"/>
              </a:ext>
            </a:extLst>
          </p:cNvPr>
          <p:cNvSpPr txBox="1"/>
          <p:nvPr/>
        </p:nvSpPr>
        <p:spPr>
          <a:xfrm>
            <a:off x="1879557" y="4270345"/>
            <a:ext cx="330243" cy="400110"/>
          </a:xfrm>
          <a:prstGeom prst="rect">
            <a:avLst/>
          </a:prstGeom>
          <a:noFill/>
        </p:spPr>
        <p:txBody>
          <a:bodyPr wrap="square" rtlCol="0">
            <a:spAutoFit/>
          </a:bodyPr>
          <a:lstStyle/>
          <a:p>
            <a:r>
              <a:rPr lang="fr-FR" sz="2000" dirty="0">
                <a:solidFill>
                  <a:srgbClr val="FF0000"/>
                </a:solidFill>
                <a:latin typeface="Amasis MT Pro" panose="02040504050005020304" pitchFamily="18" charset="0"/>
              </a:rPr>
              <a:t>w</a:t>
            </a:r>
          </a:p>
        </p:txBody>
      </p:sp>
      <p:cxnSp>
        <p:nvCxnSpPr>
          <p:cNvPr id="20" name="Connecteur droit avec flèche 19">
            <a:extLst>
              <a:ext uri="{FF2B5EF4-FFF2-40B4-BE49-F238E27FC236}">
                <a16:creationId xmlns:a16="http://schemas.microsoft.com/office/drawing/2014/main" id="{7287E074-D897-B032-D389-823001047A5B}"/>
              </a:ext>
            </a:extLst>
          </p:cNvPr>
          <p:cNvCxnSpPr>
            <a:cxnSpLocks/>
          </p:cNvCxnSpPr>
          <p:nvPr/>
        </p:nvCxnSpPr>
        <p:spPr>
          <a:xfrm>
            <a:off x="3296920" y="3388360"/>
            <a:ext cx="142240" cy="108204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23" name="ZoneTexte 22">
            <a:extLst>
              <a:ext uri="{FF2B5EF4-FFF2-40B4-BE49-F238E27FC236}">
                <a16:creationId xmlns:a16="http://schemas.microsoft.com/office/drawing/2014/main" id="{9369A442-304F-7341-A00B-2EEB510DB537}"/>
              </a:ext>
            </a:extLst>
          </p:cNvPr>
          <p:cNvSpPr txBox="1"/>
          <p:nvPr/>
        </p:nvSpPr>
        <p:spPr>
          <a:xfrm>
            <a:off x="2931117" y="3635586"/>
            <a:ext cx="330243" cy="400110"/>
          </a:xfrm>
          <a:prstGeom prst="rect">
            <a:avLst/>
          </a:prstGeom>
          <a:noFill/>
        </p:spPr>
        <p:txBody>
          <a:bodyPr wrap="square" rtlCol="0">
            <a:spAutoFit/>
          </a:bodyPr>
          <a:lstStyle/>
          <a:p>
            <a:r>
              <a:rPr lang="fr-FR" sz="2000" dirty="0">
                <a:solidFill>
                  <a:srgbClr val="FF0000"/>
                </a:solidFill>
                <a:latin typeface="Amasis MT Pro" panose="02040504050005020304" pitchFamily="18" charset="0"/>
              </a:rPr>
              <a:t>h</a:t>
            </a:r>
          </a:p>
        </p:txBody>
      </p:sp>
    </p:spTree>
    <p:extLst>
      <p:ext uri="{BB962C8B-B14F-4D97-AF65-F5344CB8AC3E}">
        <p14:creationId xmlns:p14="http://schemas.microsoft.com/office/powerpoint/2010/main" val="3426601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Temps d’exposition</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269096" y="1351508"/>
            <a:ext cx="11653808" cy="4154984"/>
          </a:xfrm>
          <a:prstGeom prst="rect">
            <a:avLst/>
          </a:prstGeom>
          <a:noFill/>
        </p:spPr>
        <p:txBody>
          <a:bodyPr wrap="square" rtlCol="0">
            <a:spAutoFit/>
          </a:bodyPr>
          <a:lstStyle/>
          <a:p>
            <a:pPr algn="just"/>
            <a:r>
              <a:rPr lang="fr-FR" sz="2400" dirty="0">
                <a:latin typeface="Amasis MT Pro" panose="02040504050005020304" pitchFamily="18" charset="0"/>
                <a:ea typeface="Cambria Math" panose="02040503050406030204" pitchFamily="18" charset="0"/>
              </a:rPr>
              <a:t>L’avantage principal des capteurs photo par rapport à l’œil est la possibilité de capter des photons pendant une plus grande durée et de les accumuler. On parle ainsi de </a:t>
            </a:r>
            <a:r>
              <a:rPr lang="fr-FR" sz="2400" b="1" dirty="0">
                <a:latin typeface="Amasis MT Pro" panose="02040504050005020304" pitchFamily="18" charset="0"/>
                <a:ea typeface="Cambria Math" panose="02040503050406030204" pitchFamily="18" charset="0"/>
              </a:rPr>
              <a:t>temps d’exposition</a:t>
            </a:r>
            <a:r>
              <a:rPr lang="fr-FR" sz="2400" dirty="0">
                <a:latin typeface="Amasis MT Pro" panose="02040504050005020304" pitchFamily="18" charset="0"/>
                <a:ea typeface="Cambria Math" panose="02040503050406030204" pitchFamily="18" charset="0"/>
              </a:rPr>
              <a:t> pour le temps pendant lequel le capteur reçoit des photons. Il est important de savoir que pendant cette phase d’accumulation de lumière, il est IMPOSSIBLE de lire l’image : la lecture de l’image implique le déplacement des charges stockées dans les pixels.</a:t>
            </a:r>
          </a:p>
          <a:p>
            <a:pPr algn="just"/>
            <a:r>
              <a:rPr lang="fr-FR" sz="2400" dirty="0">
                <a:latin typeface="Amasis MT Pro" panose="02040504050005020304" pitchFamily="18" charset="0"/>
                <a:ea typeface="Cambria Math" panose="02040503050406030204" pitchFamily="18" charset="0"/>
              </a:rPr>
              <a:t>En astronomie, augmenter le temps d’exposition permet de voir des cibles moins lumineuses en accumulant plus de lumière et avoir un SNR plus important. Il faut cependant faire attention à deux points : </a:t>
            </a:r>
            <a:r>
              <a:rPr lang="fr-FR" sz="2400" b="1" dirty="0">
                <a:latin typeface="Amasis MT Pro" panose="02040504050005020304" pitchFamily="18" charset="0"/>
                <a:ea typeface="Cambria Math" panose="02040503050406030204" pitchFamily="18" charset="0"/>
              </a:rPr>
              <a:t>avoir un pointage stable </a:t>
            </a:r>
            <a:r>
              <a:rPr lang="fr-FR" sz="2400" dirty="0">
                <a:latin typeface="Amasis MT Pro" panose="02040504050005020304" pitchFamily="18" charset="0"/>
                <a:ea typeface="Cambria Math" panose="02040503050406030204" pitchFamily="18" charset="0"/>
              </a:rPr>
              <a:t>(moins d’un pixel) pendant toute l’exposition, et </a:t>
            </a:r>
            <a:r>
              <a:rPr lang="fr-FR" sz="2400" b="1" dirty="0">
                <a:latin typeface="Amasis MT Pro" panose="02040504050005020304" pitchFamily="18" charset="0"/>
                <a:ea typeface="Cambria Math" panose="02040503050406030204" pitchFamily="18" charset="0"/>
              </a:rPr>
              <a:t>ne pas saturer l’image </a:t>
            </a:r>
            <a:r>
              <a:rPr lang="fr-FR" sz="2400" dirty="0">
                <a:latin typeface="Amasis MT Pro" panose="02040504050005020304" pitchFamily="18" charset="0"/>
                <a:ea typeface="Cambria Math" panose="02040503050406030204" pitchFamily="18" charset="0"/>
              </a:rPr>
              <a:t>(les pixels ont une valeur maximale) avec un temps d’exposition trop long.</a:t>
            </a:r>
          </a:p>
        </p:txBody>
      </p:sp>
    </p:spTree>
    <p:extLst>
      <p:ext uri="{BB962C8B-B14F-4D97-AF65-F5344CB8AC3E}">
        <p14:creationId xmlns:p14="http://schemas.microsoft.com/office/powerpoint/2010/main" val="239195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19</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Echantillonnage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54FCE38-ED7D-1870-EA3E-15357204CB16}"/>
                  </a:ext>
                </a:extLst>
              </p:cNvPr>
              <p:cNvSpPr txBox="1"/>
              <p:nvPr/>
            </p:nvSpPr>
            <p:spPr>
              <a:xfrm>
                <a:off x="269096" y="938545"/>
                <a:ext cx="11653808" cy="2585323"/>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La pixel size et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doivent être choisies en fonction de la résolution voulue et possible. Ainsi, si le télescope ne peut rester stable qu’à </a:t>
                </a:r>
                <a14:m>
                  <m:oMath xmlns:m="http://schemas.openxmlformats.org/officeDocument/2006/math">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5</m:t>
                        </m:r>
                      </m:e>
                      <m:sup>
                        <m:r>
                          <a:rPr lang="fr-FR" b="0" i="1" smtClean="0">
                            <a:latin typeface="Cambria Math" panose="02040503050406030204" pitchFamily="18" charset="0"/>
                            <a:ea typeface="Cambria Math" panose="02040503050406030204" pitchFamily="18" charset="0"/>
                          </a:rPr>
                          <m:t>′′</m:t>
                        </m:r>
                      </m:sup>
                    </m:sSup>
                  </m:oMath>
                </a14:m>
                <a:r>
                  <a:rPr lang="fr-FR" dirty="0">
                    <a:latin typeface="Amasis MT Pro" panose="02040504050005020304" pitchFamily="18" charset="0"/>
                    <a:ea typeface="Cambria Math" panose="02040503050406030204" pitchFamily="18" charset="0"/>
                  </a:rPr>
                  <a:t>-RMS,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de moins de </a:t>
                </a:r>
                <a14:m>
                  <m:oMath xmlns:m="http://schemas.openxmlformats.org/officeDocument/2006/math">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5</m:t>
                        </m:r>
                      </m:e>
                      <m:sup>
                        <m:r>
                          <a:rPr lang="fr-FR" b="0" i="1" smtClean="0">
                            <a:latin typeface="Cambria Math" panose="02040503050406030204" pitchFamily="18" charset="0"/>
                            <a:ea typeface="Cambria Math" panose="02040503050406030204" pitchFamily="18" charset="0"/>
                          </a:rPr>
                          <m:t>′′</m:t>
                        </m:r>
                      </m:sup>
                    </m:sSup>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n’aura pas d’intérêt car les étoiles apparaîtront comme des traits et non des points ça cause du </a:t>
                </a:r>
                <a:r>
                  <a:rPr lang="fr-FR" b="1" dirty="0">
                    <a:latin typeface="Amasis MT Pro" panose="02040504050005020304" pitchFamily="18" charset="0"/>
                    <a:ea typeface="Cambria Math" panose="02040503050406030204" pitchFamily="18" charset="0"/>
                  </a:rPr>
                  <a:t>pointage</a:t>
                </a:r>
                <a:r>
                  <a:rPr lang="fr-FR" dirty="0">
                    <a:latin typeface="Amasis MT Pro" panose="02040504050005020304" pitchFamily="18" charset="0"/>
                    <a:ea typeface="Cambria Math" panose="02040503050406030204" pitchFamily="18" charset="0"/>
                  </a:rPr>
                  <a:t> imprécis.</a:t>
                </a:r>
              </a:p>
              <a:p>
                <a:pPr algn="just"/>
                <a:r>
                  <a:rPr lang="fr-FR" dirty="0">
                    <a:latin typeface="Amasis MT Pro" panose="02040504050005020304" pitchFamily="18" charset="0"/>
                    <a:ea typeface="Cambria Math" panose="02040503050406030204" pitchFamily="18" charset="0"/>
                  </a:rPr>
                  <a:t>En plus du pointage, la diffraction (et la PSF) limite également la résolution. On définit pour cela généralement la </a:t>
                </a:r>
                <a:r>
                  <a:rPr lang="fr-FR" b="1" dirty="0">
                    <a:latin typeface="Amasis MT Pro" panose="02040504050005020304" pitchFamily="18" charset="0"/>
                    <a:ea typeface="Cambria Math" panose="02040503050406030204" pitchFamily="18" charset="0"/>
                  </a:rPr>
                  <a:t>FWHM</a:t>
                </a:r>
                <a:r>
                  <a:rPr lang="fr-FR" dirty="0">
                    <a:latin typeface="Amasis MT Pro" panose="02040504050005020304" pitchFamily="18" charset="0"/>
                    <a:ea typeface="Cambria Math" panose="02040503050406030204" pitchFamily="18" charset="0"/>
                  </a:rPr>
                  <a:t> (</a:t>
                </a:r>
                <a:r>
                  <a:rPr lang="fr-FR" i="1" dirty="0">
                    <a:latin typeface="Amasis MT Pro" panose="02040504050005020304" pitchFamily="18" charset="0"/>
                    <a:ea typeface="Cambria Math" panose="02040503050406030204" pitchFamily="18" charset="0"/>
                  </a:rPr>
                  <a:t>Full </a:t>
                </a:r>
                <a:r>
                  <a:rPr lang="fr-FR" i="1" dirty="0" err="1">
                    <a:latin typeface="Amasis MT Pro" panose="02040504050005020304" pitchFamily="18" charset="0"/>
                    <a:ea typeface="Cambria Math" panose="02040503050406030204" pitchFamily="18" charset="0"/>
                  </a:rPr>
                  <a:t>Width</a:t>
                </a:r>
                <a:r>
                  <a:rPr lang="fr-FR" i="1" dirty="0">
                    <a:latin typeface="Amasis MT Pro" panose="02040504050005020304" pitchFamily="18" charset="0"/>
                    <a:ea typeface="Cambria Math" panose="02040503050406030204" pitchFamily="18" charset="0"/>
                  </a:rPr>
                  <a:t> Half Maximum</a:t>
                </a:r>
                <a:r>
                  <a:rPr lang="fr-FR" dirty="0">
                    <a:latin typeface="Amasis MT Pro" panose="02040504050005020304" pitchFamily="18" charset="0"/>
                    <a:ea typeface="Cambria Math" panose="02040503050406030204" pitchFamily="18" charset="0"/>
                  </a:rPr>
                  <a:t>, largeur à mi-hauteur) de la PSF pour quantifier la taille angulaire de la tâche de diffraction. Pour ce choix de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au regard de cette FWHM, on parle d’échantillonnage. Choisir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trop inférieure à cette FWHM (sur-échantillonnage) n’a pas d’intérêt car l’instrument zoomera du flou et perdra en luminosité. A l’inverse, une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trop grande (sous-échantillonnage) donnera une image plus lumineuse, mais ne profitera pas de toute la résolution du télescope.</a:t>
                </a:r>
              </a:p>
            </p:txBody>
          </p:sp>
        </mc:Choice>
        <mc:Fallback xmlns="">
          <p:sp>
            <p:nvSpPr>
              <p:cNvPr id="7" name="ZoneTexte 6">
                <a:extLst>
                  <a:ext uri="{FF2B5EF4-FFF2-40B4-BE49-F238E27FC236}">
                    <a16:creationId xmlns:a16="http://schemas.microsoft.com/office/drawing/2014/main" id="{554FCE38-ED7D-1870-EA3E-15357204CB16}"/>
                  </a:ext>
                </a:extLst>
              </p:cNvPr>
              <p:cNvSpPr txBox="1">
                <a:spLocks noRot="1" noChangeAspect="1" noMove="1" noResize="1" noEditPoints="1" noAdjustHandles="1" noChangeArrowheads="1" noChangeShapeType="1" noTextEdit="1"/>
              </p:cNvSpPr>
              <p:nvPr/>
            </p:nvSpPr>
            <p:spPr>
              <a:xfrm>
                <a:off x="269096" y="938545"/>
                <a:ext cx="11653808" cy="2585323"/>
              </a:xfrm>
              <a:prstGeom prst="rect">
                <a:avLst/>
              </a:prstGeom>
              <a:blipFill>
                <a:blip r:embed="rId2"/>
                <a:stretch>
                  <a:fillRect l="-418" t="-1415" r="-471" b="-2830"/>
                </a:stretch>
              </a:blipFill>
            </p:spPr>
            <p:txBody>
              <a:bodyPr/>
              <a:lstStyle/>
              <a:p>
                <a:r>
                  <a:rPr lang="fr-FR">
                    <a:noFill/>
                  </a:rPr>
                  <a:t> </a:t>
                </a:r>
              </a:p>
            </p:txBody>
          </p:sp>
        </mc:Fallback>
      </mc:AlternateContent>
      <p:pic>
        <p:nvPicPr>
          <p:cNvPr id="3" name="Image 2" descr="Une image contenant cercle, objet astronomique, capture d’écran&#10;&#10;Description générée automatiquement">
            <a:extLst>
              <a:ext uri="{FF2B5EF4-FFF2-40B4-BE49-F238E27FC236}">
                <a16:creationId xmlns:a16="http://schemas.microsoft.com/office/drawing/2014/main" id="{590262E5-BD66-8DC3-DDE3-1BC9F94F6F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12887" y="3717095"/>
            <a:ext cx="1882864" cy="1861256"/>
          </a:xfrm>
          <a:prstGeom prst="rect">
            <a:avLst/>
          </a:prstGeom>
        </p:spPr>
      </p:pic>
      <p:sp>
        <p:nvSpPr>
          <p:cNvPr id="8" name="Ellipse 7">
            <a:extLst>
              <a:ext uri="{FF2B5EF4-FFF2-40B4-BE49-F238E27FC236}">
                <a16:creationId xmlns:a16="http://schemas.microsoft.com/office/drawing/2014/main" id="{4FD6C68C-3670-D4C2-82B7-BCF6B0FC1257}"/>
              </a:ext>
            </a:extLst>
          </p:cNvPr>
          <p:cNvSpPr/>
          <p:nvPr/>
        </p:nvSpPr>
        <p:spPr>
          <a:xfrm>
            <a:off x="5036802" y="4330206"/>
            <a:ext cx="635034" cy="635034"/>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a:extLst>
              <a:ext uri="{FF2B5EF4-FFF2-40B4-BE49-F238E27FC236}">
                <a16:creationId xmlns:a16="http://schemas.microsoft.com/office/drawing/2014/main" id="{450FA4E9-2AA0-D8EF-EA50-E86E28A26D93}"/>
              </a:ext>
            </a:extLst>
          </p:cNvPr>
          <p:cNvGraphicFramePr>
            <a:graphicFrameLocks noGrp="1"/>
          </p:cNvGraphicFramePr>
          <p:nvPr>
            <p:extLst>
              <p:ext uri="{D42A27DB-BD31-4B8C-83A1-F6EECF244321}">
                <p14:modId xmlns:p14="http://schemas.microsoft.com/office/powerpoint/2010/main" val="3200011942"/>
              </p:ext>
            </p:extLst>
          </p:nvPr>
        </p:nvGraphicFramePr>
        <p:xfrm>
          <a:off x="4412887" y="3717095"/>
          <a:ext cx="1882866" cy="1861254"/>
        </p:xfrm>
        <a:graphic>
          <a:graphicData uri="http://schemas.openxmlformats.org/drawingml/2006/table">
            <a:tbl>
              <a:tblPr>
                <a:tableStyleId>{5C22544A-7EE6-4342-B048-85BDC9FD1C3A}</a:tableStyleId>
              </a:tblPr>
              <a:tblGrid>
                <a:gridCol w="313811">
                  <a:extLst>
                    <a:ext uri="{9D8B030D-6E8A-4147-A177-3AD203B41FA5}">
                      <a16:colId xmlns:a16="http://schemas.microsoft.com/office/drawing/2014/main" val="2609738949"/>
                    </a:ext>
                  </a:extLst>
                </a:gridCol>
                <a:gridCol w="313811">
                  <a:extLst>
                    <a:ext uri="{9D8B030D-6E8A-4147-A177-3AD203B41FA5}">
                      <a16:colId xmlns:a16="http://schemas.microsoft.com/office/drawing/2014/main" val="2587494526"/>
                    </a:ext>
                  </a:extLst>
                </a:gridCol>
                <a:gridCol w="313811">
                  <a:extLst>
                    <a:ext uri="{9D8B030D-6E8A-4147-A177-3AD203B41FA5}">
                      <a16:colId xmlns:a16="http://schemas.microsoft.com/office/drawing/2014/main" val="4007907241"/>
                    </a:ext>
                  </a:extLst>
                </a:gridCol>
                <a:gridCol w="313811">
                  <a:extLst>
                    <a:ext uri="{9D8B030D-6E8A-4147-A177-3AD203B41FA5}">
                      <a16:colId xmlns:a16="http://schemas.microsoft.com/office/drawing/2014/main" val="1521741244"/>
                    </a:ext>
                  </a:extLst>
                </a:gridCol>
                <a:gridCol w="313811">
                  <a:extLst>
                    <a:ext uri="{9D8B030D-6E8A-4147-A177-3AD203B41FA5}">
                      <a16:colId xmlns:a16="http://schemas.microsoft.com/office/drawing/2014/main" val="750591976"/>
                    </a:ext>
                  </a:extLst>
                </a:gridCol>
                <a:gridCol w="313811">
                  <a:extLst>
                    <a:ext uri="{9D8B030D-6E8A-4147-A177-3AD203B41FA5}">
                      <a16:colId xmlns:a16="http://schemas.microsoft.com/office/drawing/2014/main" val="3490988370"/>
                    </a:ext>
                  </a:extLst>
                </a:gridCol>
              </a:tblGrid>
              <a:tr h="310209">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1255791"/>
                  </a:ext>
                </a:extLst>
              </a:tr>
              <a:tr h="310209">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47232069"/>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631638124"/>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62516050"/>
                  </a:ext>
                </a:extLst>
              </a:tr>
              <a:tr h="310209">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7506648"/>
                  </a:ext>
                </a:extLst>
              </a:tr>
            </a:tbl>
          </a:graphicData>
        </a:graphic>
      </p:graphicFrame>
      <p:sp>
        <p:nvSpPr>
          <p:cNvPr id="9" name="ZoneTexte 8">
            <a:extLst>
              <a:ext uri="{FF2B5EF4-FFF2-40B4-BE49-F238E27FC236}">
                <a16:creationId xmlns:a16="http://schemas.microsoft.com/office/drawing/2014/main" id="{93E0B654-09DC-1B28-597A-7DA758F54324}"/>
              </a:ext>
            </a:extLst>
          </p:cNvPr>
          <p:cNvSpPr txBox="1"/>
          <p:nvPr/>
        </p:nvSpPr>
        <p:spPr>
          <a:xfrm>
            <a:off x="4023987" y="5578349"/>
            <a:ext cx="2660664" cy="584775"/>
          </a:xfrm>
          <a:prstGeom prst="rect">
            <a:avLst/>
          </a:prstGeom>
          <a:noFill/>
        </p:spPr>
        <p:txBody>
          <a:bodyPr wrap="square" rtlCol="0">
            <a:spAutoFit/>
          </a:bodyPr>
          <a:lstStyle/>
          <a:p>
            <a:pPr algn="ctr"/>
            <a:r>
              <a:rPr lang="fr-FR" sz="1600" dirty="0">
                <a:latin typeface="Amasis MT Pro" panose="02040504050005020304" pitchFamily="18" charset="0"/>
              </a:rPr>
              <a:t>Echantillonnage optimal</a:t>
            </a:r>
          </a:p>
          <a:p>
            <a:pPr algn="ctr"/>
            <a:r>
              <a:rPr lang="fr-FR" sz="1600" dirty="0">
                <a:latin typeface="Amasis MT Pro" panose="02040504050005020304" pitchFamily="18" charset="0"/>
              </a:rPr>
              <a:t>FWHM/2 =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pic>
        <p:nvPicPr>
          <p:cNvPr id="13" name="Image 12" descr="Une image contenant cercle, objet astronomique, capture d’écran&#10;&#10;Description générée automatiquement">
            <a:extLst>
              <a:ext uri="{FF2B5EF4-FFF2-40B4-BE49-F238E27FC236}">
                <a16:creationId xmlns:a16="http://schemas.microsoft.com/office/drawing/2014/main" id="{3FBE8C6F-DD5A-7779-9B09-D82CA657960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52221" y="3717095"/>
            <a:ext cx="1882864" cy="1861256"/>
          </a:xfrm>
          <a:prstGeom prst="rect">
            <a:avLst/>
          </a:prstGeom>
        </p:spPr>
      </p:pic>
      <p:sp>
        <p:nvSpPr>
          <p:cNvPr id="15" name="Ellipse 14">
            <a:extLst>
              <a:ext uri="{FF2B5EF4-FFF2-40B4-BE49-F238E27FC236}">
                <a16:creationId xmlns:a16="http://schemas.microsoft.com/office/drawing/2014/main" id="{32A251BA-DDE9-A446-B379-08C9547C97EE}"/>
              </a:ext>
            </a:extLst>
          </p:cNvPr>
          <p:cNvSpPr/>
          <p:nvPr/>
        </p:nvSpPr>
        <p:spPr>
          <a:xfrm>
            <a:off x="2376136" y="4330206"/>
            <a:ext cx="635034" cy="635034"/>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 name="Tableau 16">
            <a:extLst>
              <a:ext uri="{FF2B5EF4-FFF2-40B4-BE49-F238E27FC236}">
                <a16:creationId xmlns:a16="http://schemas.microsoft.com/office/drawing/2014/main" id="{8F964D89-308E-8221-179D-E7563E6BC747}"/>
              </a:ext>
            </a:extLst>
          </p:cNvPr>
          <p:cNvGraphicFramePr>
            <a:graphicFrameLocks noGrp="1"/>
          </p:cNvGraphicFramePr>
          <p:nvPr>
            <p:extLst>
              <p:ext uri="{D42A27DB-BD31-4B8C-83A1-F6EECF244321}">
                <p14:modId xmlns:p14="http://schemas.microsoft.com/office/powerpoint/2010/main" val="1019131351"/>
              </p:ext>
            </p:extLst>
          </p:nvPr>
        </p:nvGraphicFramePr>
        <p:xfrm>
          <a:off x="1752220" y="3717094"/>
          <a:ext cx="1882863" cy="1861254"/>
        </p:xfrm>
        <a:graphic>
          <a:graphicData uri="http://schemas.openxmlformats.org/drawingml/2006/table">
            <a:tbl>
              <a:tblPr>
                <a:tableStyleId>{5C22544A-7EE6-4342-B048-85BDC9FD1C3A}</a:tableStyleId>
              </a:tblPr>
              <a:tblGrid>
                <a:gridCol w="627621">
                  <a:extLst>
                    <a:ext uri="{9D8B030D-6E8A-4147-A177-3AD203B41FA5}">
                      <a16:colId xmlns:a16="http://schemas.microsoft.com/office/drawing/2014/main" val="2609738949"/>
                    </a:ext>
                  </a:extLst>
                </a:gridCol>
                <a:gridCol w="627621">
                  <a:extLst>
                    <a:ext uri="{9D8B030D-6E8A-4147-A177-3AD203B41FA5}">
                      <a16:colId xmlns:a16="http://schemas.microsoft.com/office/drawing/2014/main" val="2587494526"/>
                    </a:ext>
                  </a:extLst>
                </a:gridCol>
                <a:gridCol w="627621">
                  <a:extLst>
                    <a:ext uri="{9D8B030D-6E8A-4147-A177-3AD203B41FA5}">
                      <a16:colId xmlns:a16="http://schemas.microsoft.com/office/drawing/2014/main" val="3490988370"/>
                    </a:ext>
                  </a:extLst>
                </a:gridCol>
              </a:tblGrid>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62516050"/>
                  </a:ext>
                </a:extLst>
              </a:tr>
              <a:tr h="620418">
                <a:tc>
                  <a:txBody>
                    <a:bodyPr/>
                    <a:lstStyle/>
                    <a:p>
                      <a:endParaRPr lang="fr-FR" sz="10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102829" marR="102829" marT="51415" marB="5141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7506648"/>
                  </a:ext>
                </a:extLst>
              </a:tr>
            </a:tbl>
          </a:graphicData>
        </a:graphic>
      </p:graphicFrame>
      <p:sp>
        <p:nvSpPr>
          <p:cNvPr id="18" name="ZoneTexte 17">
            <a:extLst>
              <a:ext uri="{FF2B5EF4-FFF2-40B4-BE49-F238E27FC236}">
                <a16:creationId xmlns:a16="http://schemas.microsoft.com/office/drawing/2014/main" id="{38D2C33F-B23D-E55C-E3D4-8074D3BAE641}"/>
              </a:ext>
            </a:extLst>
          </p:cNvPr>
          <p:cNvSpPr txBox="1"/>
          <p:nvPr/>
        </p:nvSpPr>
        <p:spPr>
          <a:xfrm>
            <a:off x="1485866" y="5578349"/>
            <a:ext cx="2415574" cy="584775"/>
          </a:xfrm>
          <a:prstGeom prst="rect">
            <a:avLst/>
          </a:prstGeom>
          <a:noFill/>
        </p:spPr>
        <p:txBody>
          <a:bodyPr wrap="square" rtlCol="0">
            <a:spAutoFit/>
          </a:bodyPr>
          <a:lstStyle/>
          <a:p>
            <a:pPr algn="ctr"/>
            <a:r>
              <a:rPr lang="fr-FR" sz="1600" dirty="0">
                <a:latin typeface="Amasis MT Pro" panose="02040504050005020304" pitchFamily="18" charset="0"/>
              </a:rPr>
              <a:t>Sous-échantillonnage</a:t>
            </a:r>
          </a:p>
          <a:p>
            <a:pPr algn="ctr"/>
            <a:r>
              <a:rPr lang="fr-FR" sz="1600" dirty="0">
                <a:latin typeface="Amasis MT Pro" panose="02040504050005020304" pitchFamily="18" charset="0"/>
              </a:rPr>
              <a:t>FWHM/2 &lt;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pic>
        <p:nvPicPr>
          <p:cNvPr id="19" name="Image 18" descr="Une image contenant cercle, objet astronomique, capture d’écran&#10;&#10;Description générée automatiquement">
            <a:extLst>
              <a:ext uri="{FF2B5EF4-FFF2-40B4-BE49-F238E27FC236}">
                <a16:creationId xmlns:a16="http://schemas.microsoft.com/office/drawing/2014/main" id="{149D26B4-8A60-A4DA-1345-7BC0FBFBBD1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073551" y="3717095"/>
            <a:ext cx="1882864" cy="1861256"/>
          </a:xfrm>
          <a:prstGeom prst="rect">
            <a:avLst/>
          </a:prstGeom>
        </p:spPr>
      </p:pic>
      <p:sp>
        <p:nvSpPr>
          <p:cNvPr id="20" name="Ellipse 19">
            <a:extLst>
              <a:ext uri="{FF2B5EF4-FFF2-40B4-BE49-F238E27FC236}">
                <a16:creationId xmlns:a16="http://schemas.microsoft.com/office/drawing/2014/main" id="{9DA168BB-1834-0FBA-9E77-A9676C962485}"/>
              </a:ext>
            </a:extLst>
          </p:cNvPr>
          <p:cNvSpPr/>
          <p:nvPr/>
        </p:nvSpPr>
        <p:spPr>
          <a:xfrm>
            <a:off x="7693660" y="4326400"/>
            <a:ext cx="642646" cy="642646"/>
          </a:xfrm>
          <a:prstGeom prst="ellipse">
            <a:avLst/>
          </a:prstGeom>
          <a:noFill/>
          <a:ln>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1" name="Tableau 20">
            <a:extLst>
              <a:ext uri="{FF2B5EF4-FFF2-40B4-BE49-F238E27FC236}">
                <a16:creationId xmlns:a16="http://schemas.microsoft.com/office/drawing/2014/main" id="{07325083-3F88-0B60-B550-B52EC6B006E8}"/>
              </a:ext>
            </a:extLst>
          </p:cNvPr>
          <p:cNvGraphicFramePr>
            <a:graphicFrameLocks noGrp="1"/>
          </p:cNvGraphicFramePr>
          <p:nvPr>
            <p:extLst>
              <p:ext uri="{D42A27DB-BD31-4B8C-83A1-F6EECF244321}">
                <p14:modId xmlns:p14="http://schemas.microsoft.com/office/powerpoint/2010/main" val="3676258518"/>
              </p:ext>
            </p:extLst>
          </p:nvPr>
        </p:nvGraphicFramePr>
        <p:xfrm>
          <a:off x="7073551" y="3717095"/>
          <a:ext cx="1882863" cy="1861254"/>
        </p:xfrm>
        <a:graphic>
          <a:graphicData uri="http://schemas.openxmlformats.org/drawingml/2006/table">
            <a:tbl>
              <a:tblPr>
                <a:tableStyleId>{5C22544A-7EE6-4342-B048-85BDC9FD1C3A}</a:tableStyleId>
              </a:tblPr>
              <a:tblGrid>
                <a:gridCol w="209207">
                  <a:extLst>
                    <a:ext uri="{9D8B030D-6E8A-4147-A177-3AD203B41FA5}">
                      <a16:colId xmlns:a16="http://schemas.microsoft.com/office/drawing/2014/main" val="2609738949"/>
                    </a:ext>
                  </a:extLst>
                </a:gridCol>
                <a:gridCol w="209207">
                  <a:extLst>
                    <a:ext uri="{9D8B030D-6E8A-4147-A177-3AD203B41FA5}">
                      <a16:colId xmlns:a16="http://schemas.microsoft.com/office/drawing/2014/main" val="2587494526"/>
                    </a:ext>
                  </a:extLst>
                </a:gridCol>
                <a:gridCol w="209207">
                  <a:extLst>
                    <a:ext uri="{9D8B030D-6E8A-4147-A177-3AD203B41FA5}">
                      <a16:colId xmlns:a16="http://schemas.microsoft.com/office/drawing/2014/main" val="4007907241"/>
                    </a:ext>
                  </a:extLst>
                </a:gridCol>
                <a:gridCol w="209207">
                  <a:extLst>
                    <a:ext uri="{9D8B030D-6E8A-4147-A177-3AD203B41FA5}">
                      <a16:colId xmlns:a16="http://schemas.microsoft.com/office/drawing/2014/main" val="1521741244"/>
                    </a:ext>
                  </a:extLst>
                </a:gridCol>
                <a:gridCol w="209207">
                  <a:extLst>
                    <a:ext uri="{9D8B030D-6E8A-4147-A177-3AD203B41FA5}">
                      <a16:colId xmlns:a16="http://schemas.microsoft.com/office/drawing/2014/main" val="3553312790"/>
                    </a:ext>
                  </a:extLst>
                </a:gridCol>
                <a:gridCol w="209207">
                  <a:extLst>
                    <a:ext uri="{9D8B030D-6E8A-4147-A177-3AD203B41FA5}">
                      <a16:colId xmlns:a16="http://schemas.microsoft.com/office/drawing/2014/main" val="1629151899"/>
                    </a:ext>
                  </a:extLst>
                </a:gridCol>
                <a:gridCol w="209207">
                  <a:extLst>
                    <a:ext uri="{9D8B030D-6E8A-4147-A177-3AD203B41FA5}">
                      <a16:colId xmlns:a16="http://schemas.microsoft.com/office/drawing/2014/main" val="1051795013"/>
                    </a:ext>
                  </a:extLst>
                </a:gridCol>
                <a:gridCol w="209207">
                  <a:extLst>
                    <a:ext uri="{9D8B030D-6E8A-4147-A177-3AD203B41FA5}">
                      <a16:colId xmlns:a16="http://schemas.microsoft.com/office/drawing/2014/main" val="750591976"/>
                    </a:ext>
                  </a:extLst>
                </a:gridCol>
                <a:gridCol w="209207">
                  <a:extLst>
                    <a:ext uri="{9D8B030D-6E8A-4147-A177-3AD203B41FA5}">
                      <a16:colId xmlns:a16="http://schemas.microsoft.com/office/drawing/2014/main" val="3490988370"/>
                    </a:ext>
                  </a:extLst>
                </a:gridCol>
              </a:tblGrid>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62223778"/>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43012290"/>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497220251"/>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960444905"/>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pPr algn="ctr"/>
                      <a:endParaRPr lang="fr-FR" sz="100" dirty="0"/>
                    </a:p>
                  </a:txBody>
                  <a:tcPr marL="0" marR="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693658407"/>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637981170"/>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1255791"/>
                  </a:ext>
                </a:extLst>
              </a:tr>
              <a:tr h="206806">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47232069"/>
                  </a:ext>
                </a:extLst>
              </a:tr>
              <a:tr h="206806">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fr-FR" sz="100" dirty="0"/>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69939272"/>
                  </a:ext>
                </a:extLst>
              </a:tr>
            </a:tbl>
          </a:graphicData>
        </a:graphic>
      </p:graphicFrame>
      <p:sp>
        <p:nvSpPr>
          <p:cNvPr id="22" name="ZoneTexte 21">
            <a:extLst>
              <a:ext uri="{FF2B5EF4-FFF2-40B4-BE49-F238E27FC236}">
                <a16:creationId xmlns:a16="http://schemas.microsoft.com/office/drawing/2014/main" id="{BD7CE877-7B9A-2C6D-C47E-2A8BAEB9D63F}"/>
              </a:ext>
            </a:extLst>
          </p:cNvPr>
          <p:cNvSpPr txBox="1"/>
          <p:nvPr/>
        </p:nvSpPr>
        <p:spPr>
          <a:xfrm>
            <a:off x="6684651" y="5578349"/>
            <a:ext cx="2660664" cy="584775"/>
          </a:xfrm>
          <a:prstGeom prst="rect">
            <a:avLst/>
          </a:prstGeom>
          <a:noFill/>
        </p:spPr>
        <p:txBody>
          <a:bodyPr wrap="square" rtlCol="0">
            <a:spAutoFit/>
          </a:bodyPr>
          <a:lstStyle/>
          <a:p>
            <a:pPr algn="ctr"/>
            <a:r>
              <a:rPr lang="fr-FR" sz="1600" dirty="0">
                <a:latin typeface="Amasis MT Pro" panose="02040504050005020304" pitchFamily="18" charset="0"/>
              </a:rPr>
              <a:t>Sur-échantillonnage</a:t>
            </a:r>
          </a:p>
          <a:p>
            <a:pPr algn="ctr"/>
            <a:r>
              <a:rPr lang="fr-FR" sz="1600" dirty="0">
                <a:latin typeface="Amasis MT Pro" panose="02040504050005020304" pitchFamily="18" charset="0"/>
              </a:rPr>
              <a:t>FWHM/2 &gt; </a:t>
            </a:r>
            <a:r>
              <a:rPr lang="fr-FR" sz="1600" dirty="0">
                <a:latin typeface="Amasis MT Pro" panose="02040504050005020304" pitchFamily="18" charset="0"/>
                <a:ea typeface="Cambria Math" panose="02040503050406030204" pitchFamily="18" charset="0"/>
              </a:rPr>
              <a:t>𝛼</a:t>
            </a:r>
            <a:endParaRPr lang="fr-FR" sz="1600" dirty="0">
              <a:latin typeface="Amasis MT Pro" panose="02040504050005020304" pitchFamily="18" charset="0"/>
            </a:endParaRPr>
          </a:p>
        </p:txBody>
      </p:sp>
      <p:cxnSp>
        <p:nvCxnSpPr>
          <p:cNvPr id="27" name="Connecteur droit avec flèche 26">
            <a:extLst>
              <a:ext uri="{FF2B5EF4-FFF2-40B4-BE49-F238E27FC236}">
                <a16:creationId xmlns:a16="http://schemas.microsoft.com/office/drawing/2014/main" id="{BD30AE99-0F69-3BB4-B6C1-0DB8AABD542F}"/>
              </a:ext>
            </a:extLst>
          </p:cNvPr>
          <p:cNvCxnSpPr>
            <a:cxnSpLocks/>
            <a:stCxn id="29" idx="3"/>
          </p:cNvCxnSpPr>
          <p:nvPr/>
        </p:nvCxnSpPr>
        <p:spPr>
          <a:xfrm flipV="1">
            <a:off x="1624569" y="4718130"/>
            <a:ext cx="751567" cy="15505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9" name="ZoneTexte 28">
            <a:extLst>
              <a:ext uri="{FF2B5EF4-FFF2-40B4-BE49-F238E27FC236}">
                <a16:creationId xmlns:a16="http://schemas.microsoft.com/office/drawing/2014/main" id="{05E3AC6D-67C1-1EFA-76BE-E6837BEC590D}"/>
              </a:ext>
            </a:extLst>
          </p:cNvPr>
          <p:cNvSpPr txBox="1"/>
          <p:nvPr/>
        </p:nvSpPr>
        <p:spPr>
          <a:xfrm>
            <a:off x="745350" y="4703909"/>
            <a:ext cx="879219" cy="338554"/>
          </a:xfrm>
          <a:prstGeom prst="rect">
            <a:avLst/>
          </a:prstGeom>
          <a:noFill/>
        </p:spPr>
        <p:txBody>
          <a:bodyPr wrap="square" rtlCol="0">
            <a:spAutoFit/>
          </a:bodyPr>
          <a:lstStyle/>
          <a:p>
            <a:pPr algn="r"/>
            <a:r>
              <a:rPr lang="fr-FR" sz="1600" dirty="0">
                <a:latin typeface="Amasis MT Pro" panose="02040504050005020304" pitchFamily="18" charset="0"/>
              </a:rPr>
              <a:t>FWHM</a:t>
            </a:r>
          </a:p>
        </p:txBody>
      </p:sp>
      <p:sp>
        <p:nvSpPr>
          <p:cNvPr id="34" name="ZoneTexte 33">
            <a:extLst>
              <a:ext uri="{FF2B5EF4-FFF2-40B4-BE49-F238E27FC236}">
                <a16:creationId xmlns:a16="http://schemas.microsoft.com/office/drawing/2014/main" id="{B5C935F1-4427-E90A-60D7-0FAC85046E3F}"/>
              </a:ext>
            </a:extLst>
          </p:cNvPr>
          <p:cNvSpPr txBox="1"/>
          <p:nvPr/>
        </p:nvSpPr>
        <p:spPr>
          <a:xfrm>
            <a:off x="617277" y="3843497"/>
            <a:ext cx="879219" cy="338554"/>
          </a:xfrm>
          <a:prstGeom prst="rect">
            <a:avLst/>
          </a:prstGeom>
          <a:noFill/>
        </p:spPr>
        <p:txBody>
          <a:bodyPr wrap="square" rtlCol="0">
            <a:spAutoFit/>
          </a:bodyPr>
          <a:lstStyle/>
          <a:p>
            <a:pPr algn="r"/>
            <a:r>
              <a:rPr lang="fr-FR" sz="1600" dirty="0">
                <a:latin typeface="Amasis MT Pro" panose="02040504050005020304" pitchFamily="18" charset="0"/>
              </a:rPr>
              <a:t>Pixels</a:t>
            </a:r>
          </a:p>
        </p:txBody>
      </p:sp>
      <p:cxnSp>
        <p:nvCxnSpPr>
          <p:cNvPr id="35" name="Connecteur droit avec flèche 34">
            <a:extLst>
              <a:ext uri="{FF2B5EF4-FFF2-40B4-BE49-F238E27FC236}">
                <a16:creationId xmlns:a16="http://schemas.microsoft.com/office/drawing/2014/main" id="{B60BA982-A10E-21C2-4B11-044C15386263}"/>
              </a:ext>
            </a:extLst>
          </p:cNvPr>
          <p:cNvCxnSpPr>
            <a:cxnSpLocks/>
            <a:stCxn id="34" idx="3"/>
          </p:cNvCxnSpPr>
          <p:nvPr/>
        </p:nvCxnSpPr>
        <p:spPr>
          <a:xfrm>
            <a:off x="1496496" y="4012774"/>
            <a:ext cx="613285" cy="3136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5F3214F7-DC8B-BF60-F7C9-B955A31E6F64}"/>
                  </a:ext>
                </a:extLst>
              </p:cNvPr>
              <p:cNvSpPr txBox="1"/>
              <p:nvPr/>
            </p:nvSpPr>
            <p:spPr>
              <a:xfrm>
                <a:off x="9260846" y="3586737"/>
                <a:ext cx="2613169" cy="2417841"/>
              </a:xfrm>
              <a:prstGeom prst="rect">
                <a:avLst/>
              </a:prstGeom>
              <a:noFill/>
            </p:spPr>
            <p:txBody>
              <a:bodyPr wrap="square" rtlCol="0">
                <a:spAutoFit/>
              </a:bodyPr>
              <a:lstStyle/>
              <a:p>
                <a:pPr algn="ctr"/>
                <a:r>
                  <a:rPr lang="fr-FR" sz="1600" i="1" dirty="0">
                    <a:latin typeface="Amasis MT Pro" panose="02040504050005020304" pitchFamily="18" charset="0"/>
                  </a:rPr>
                  <a:t>N.B. : On ne cherche pas toujours à avoir un échantillonnage optimal, car cela amène souvent à des ouvertures f/D trop grandes. Il vaut alors mieux sous-échantillonner.</a:t>
                </a:r>
              </a:p>
              <a:p>
                <a:pPr algn="ctr"/>
                <a:r>
                  <a:rPr lang="fr-FR" sz="1600" i="1" dirty="0">
                    <a:latin typeface="Amasis MT Pro" panose="02040504050005020304" pitchFamily="18" charset="0"/>
                  </a:rPr>
                  <a:t>En effet, l’échantillonnage optimal donne : </a:t>
                </a:r>
                <a14:m>
                  <m:oMath xmlns:m="http://schemas.openxmlformats.org/officeDocument/2006/math">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𝑓</m:t>
                        </m:r>
                      </m:num>
                      <m:den>
                        <m:r>
                          <a:rPr lang="fr-FR" sz="1600" b="0" i="1" smtClean="0">
                            <a:latin typeface="Cambria Math" panose="02040503050406030204" pitchFamily="18" charset="0"/>
                          </a:rPr>
                          <m:t>𝐷</m:t>
                        </m:r>
                      </m:den>
                    </m:f>
                    <m:r>
                      <a:rPr lang="fr-FR" sz="1600" b="0" i="1" smtClean="0">
                        <a:latin typeface="Cambria Math" panose="02040503050406030204" pitchFamily="18" charset="0"/>
                      </a:rPr>
                      <m:t>=2</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𝑝</m:t>
                        </m:r>
                      </m:num>
                      <m:den>
                        <m:r>
                          <a:rPr lang="fr-FR" sz="1600" b="0" i="1" smtClean="0">
                            <a:latin typeface="Cambria Math" panose="02040503050406030204" pitchFamily="18" charset="0"/>
                          </a:rPr>
                          <m:t>𝜆</m:t>
                        </m:r>
                      </m:den>
                    </m:f>
                  </m:oMath>
                </a14:m>
                <a:endParaRPr lang="fr-FR" sz="1600" i="1" dirty="0">
                  <a:latin typeface="Amasis MT Pro" panose="02040504050005020304" pitchFamily="18" charset="0"/>
                </a:endParaRPr>
              </a:p>
            </p:txBody>
          </p:sp>
        </mc:Choice>
        <mc:Fallback xmlns="">
          <p:sp>
            <p:nvSpPr>
              <p:cNvPr id="38" name="ZoneTexte 37">
                <a:extLst>
                  <a:ext uri="{FF2B5EF4-FFF2-40B4-BE49-F238E27FC236}">
                    <a16:creationId xmlns:a16="http://schemas.microsoft.com/office/drawing/2014/main" id="{5F3214F7-DC8B-BF60-F7C9-B955A31E6F64}"/>
                  </a:ext>
                </a:extLst>
              </p:cNvPr>
              <p:cNvSpPr txBox="1">
                <a:spLocks noRot="1" noChangeAspect="1" noMove="1" noResize="1" noEditPoints="1" noAdjustHandles="1" noChangeArrowheads="1" noChangeShapeType="1" noTextEdit="1"/>
              </p:cNvSpPr>
              <p:nvPr/>
            </p:nvSpPr>
            <p:spPr>
              <a:xfrm>
                <a:off x="9260846" y="3586737"/>
                <a:ext cx="2613169" cy="2417841"/>
              </a:xfrm>
              <a:prstGeom prst="rect">
                <a:avLst/>
              </a:prstGeom>
              <a:blipFill>
                <a:blip r:embed="rId4"/>
                <a:stretch>
                  <a:fillRect t="-756" r="-699"/>
                </a:stretch>
              </a:blipFill>
            </p:spPr>
            <p:txBody>
              <a:bodyPr/>
              <a:lstStyle/>
              <a:p>
                <a:r>
                  <a:rPr lang="fr-FR">
                    <a:noFill/>
                  </a:rPr>
                  <a:t> </a:t>
                </a:r>
              </a:p>
            </p:txBody>
          </p:sp>
        </mc:Fallback>
      </mc:AlternateContent>
    </p:spTree>
    <p:extLst>
      <p:ext uri="{BB962C8B-B14F-4D97-AF65-F5344CB8AC3E}">
        <p14:creationId xmlns:p14="http://schemas.microsoft.com/office/powerpoint/2010/main" val="412903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Des photos magnifiques…</a:t>
            </a:r>
            <a:endParaRPr lang="fr-FR" sz="1400" b="1" i="1" dirty="0">
              <a:latin typeface="Amasis MT Pro" panose="020F0502020204030204" pitchFamily="18" charset="0"/>
            </a:endParaRPr>
          </a:p>
        </p:txBody>
      </p:sp>
      <p:grpSp>
        <p:nvGrpSpPr>
          <p:cNvPr id="19" name="Groupe 18">
            <a:extLst>
              <a:ext uri="{FF2B5EF4-FFF2-40B4-BE49-F238E27FC236}">
                <a16:creationId xmlns:a16="http://schemas.microsoft.com/office/drawing/2014/main" id="{A6A418A4-D1DD-2369-18E5-BB26BED2B2CE}"/>
              </a:ext>
            </a:extLst>
          </p:cNvPr>
          <p:cNvGrpSpPr/>
          <p:nvPr/>
        </p:nvGrpSpPr>
        <p:grpSpPr>
          <a:xfrm>
            <a:off x="340770" y="1302258"/>
            <a:ext cx="4917396" cy="2669248"/>
            <a:chOff x="190905" y="1220908"/>
            <a:chExt cx="5217125" cy="2831947"/>
          </a:xfrm>
        </p:grpSpPr>
        <p:pic>
          <p:nvPicPr>
            <p:cNvPr id="11" name="Image 10" descr="Une image contenant galaxie, espace, nébuleuse, constellation&#10;&#10;Description générée automatiquement">
              <a:extLst>
                <a:ext uri="{FF2B5EF4-FFF2-40B4-BE49-F238E27FC236}">
                  <a16:creationId xmlns:a16="http://schemas.microsoft.com/office/drawing/2014/main" id="{18CD9699-276E-39B8-1C9C-BFC6DA18A3F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21059787">
              <a:off x="373458" y="1220908"/>
              <a:ext cx="5034572" cy="2831947"/>
            </a:xfrm>
            <a:prstGeom prst="rect">
              <a:avLst/>
            </a:prstGeom>
          </p:spPr>
        </p:pic>
        <p:sp>
          <p:nvSpPr>
            <p:cNvPr id="16" name="ZoneTexte 15">
              <a:extLst>
                <a:ext uri="{FF2B5EF4-FFF2-40B4-BE49-F238E27FC236}">
                  <a16:creationId xmlns:a16="http://schemas.microsoft.com/office/drawing/2014/main" id="{1A1CF7FC-B974-9A0A-A7B1-03A41327E47B}"/>
                </a:ext>
              </a:extLst>
            </p:cNvPr>
            <p:cNvSpPr txBox="1"/>
            <p:nvPr/>
          </p:nvSpPr>
          <p:spPr>
            <a:xfrm rot="21059244">
              <a:off x="190905" y="1413678"/>
              <a:ext cx="3386328" cy="276999"/>
            </a:xfrm>
            <a:prstGeom prst="rect">
              <a:avLst/>
            </a:prstGeom>
            <a:noFill/>
          </p:spPr>
          <p:txBody>
            <a:bodyPr wrap="square" rtlCol="0">
              <a:spAutoFit/>
            </a:bodyPr>
            <a:lstStyle/>
            <a:p>
              <a:r>
                <a:rPr lang="fr-FR" sz="1200" i="1" dirty="0">
                  <a:solidFill>
                    <a:schemeClr val="bg1"/>
                  </a:solidFill>
                  <a:latin typeface="Amasis MT Pro" panose="02040504050005020304" pitchFamily="18" charset="0"/>
                </a:rPr>
                <a:t>Nébuleuse de la tête de cheval (ESA/Euclid)</a:t>
              </a:r>
            </a:p>
          </p:txBody>
        </p:sp>
      </p:grpSp>
      <p:grpSp>
        <p:nvGrpSpPr>
          <p:cNvPr id="21" name="Groupe 20">
            <a:extLst>
              <a:ext uri="{FF2B5EF4-FFF2-40B4-BE49-F238E27FC236}">
                <a16:creationId xmlns:a16="http://schemas.microsoft.com/office/drawing/2014/main" id="{C4D41D8B-3FF8-B1F1-BF50-0AF6660B552D}"/>
              </a:ext>
            </a:extLst>
          </p:cNvPr>
          <p:cNvGrpSpPr/>
          <p:nvPr/>
        </p:nvGrpSpPr>
        <p:grpSpPr>
          <a:xfrm>
            <a:off x="7312710" y="1011716"/>
            <a:ext cx="3885994" cy="2760756"/>
            <a:chOff x="7519024" y="610789"/>
            <a:chExt cx="4369477" cy="3104243"/>
          </a:xfrm>
        </p:grpSpPr>
        <p:pic>
          <p:nvPicPr>
            <p:cNvPr id="15" name="Image 14" descr="Une image contenant comète, espace, Espace lointain, Univers&#10;&#10;Description générée automatiquement">
              <a:extLst>
                <a:ext uri="{FF2B5EF4-FFF2-40B4-BE49-F238E27FC236}">
                  <a16:creationId xmlns:a16="http://schemas.microsoft.com/office/drawing/2014/main" id="{38F2D403-791E-1ED1-71E3-AD187285440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99626">
              <a:off x="7519024" y="610789"/>
              <a:ext cx="4136836" cy="3104243"/>
            </a:xfrm>
            <a:prstGeom prst="rect">
              <a:avLst/>
            </a:prstGeom>
          </p:spPr>
        </p:pic>
        <p:sp>
          <p:nvSpPr>
            <p:cNvPr id="17" name="ZoneTexte 16">
              <a:extLst>
                <a:ext uri="{FF2B5EF4-FFF2-40B4-BE49-F238E27FC236}">
                  <a16:creationId xmlns:a16="http://schemas.microsoft.com/office/drawing/2014/main" id="{3C241FE6-9F4C-8AC2-48D3-4AA314C6A938}"/>
                </a:ext>
              </a:extLst>
            </p:cNvPr>
            <p:cNvSpPr txBox="1"/>
            <p:nvPr/>
          </p:nvSpPr>
          <p:spPr>
            <a:xfrm rot="646277">
              <a:off x="8502173" y="759020"/>
              <a:ext cx="3386328"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Galaxie du sombrero (NASA/ESA/Hubble)</a:t>
              </a:r>
            </a:p>
          </p:txBody>
        </p:sp>
      </p:grpSp>
      <p:grpSp>
        <p:nvGrpSpPr>
          <p:cNvPr id="20" name="Groupe 19">
            <a:extLst>
              <a:ext uri="{FF2B5EF4-FFF2-40B4-BE49-F238E27FC236}">
                <a16:creationId xmlns:a16="http://schemas.microsoft.com/office/drawing/2014/main" id="{BF4D8F3A-75B9-1726-6A4B-6FD46351FB8C}"/>
              </a:ext>
            </a:extLst>
          </p:cNvPr>
          <p:cNvGrpSpPr/>
          <p:nvPr/>
        </p:nvGrpSpPr>
        <p:grpSpPr>
          <a:xfrm>
            <a:off x="3652999" y="3278612"/>
            <a:ext cx="4963697" cy="2757014"/>
            <a:chOff x="3795722" y="3161224"/>
            <a:chExt cx="5444194" cy="3023900"/>
          </a:xfrm>
        </p:grpSpPr>
        <p:pic>
          <p:nvPicPr>
            <p:cNvPr id="9" name="Image 8" descr="Une image contenant espace, Univers, Espace lointain, Caractère coloré&#10;&#10;Description générée automatiquement">
              <a:extLst>
                <a:ext uri="{FF2B5EF4-FFF2-40B4-BE49-F238E27FC236}">
                  <a16:creationId xmlns:a16="http://schemas.microsoft.com/office/drawing/2014/main" id="{37C35DE7-ACDE-9853-5C3E-9D28A41FB19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223587">
              <a:off x="3965164" y="3213324"/>
              <a:ext cx="5274752" cy="2971800"/>
            </a:xfrm>
            <a:prstGeom prst="rect">
              <a:avLst/>
            </a:prstGeom>
          </p:spPr>
        </p:pic>
        <p:sp>
          <p:nvSpPr>
            <p:cNvPr id="18" name="ZoneTexte 17">
              <a:extLst>
                <a:ext uri="{FF2B5EF4-FFF2-40B4-BE49-F238E27FC236}">
                  <a16:creationId xmlns:a16="http://schemas.microsoft.com/office/drawing/2014/main" id="{3688A9BA-0D4C-7508-A8AD-1B14DA794849}"/>
                </a:ext>
              </a:extLst>
            </p:cNvPr>
            <p:cNvSpPr txBox="1"/>
            <p:nvPr/>
          </p:nvSpPr>
          <p:spPr>
            <a:xfrm rot="236719">
              <a:off x="3795722" y="3161224"/>
              <a:ext cx="3386328"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Nébuleuse de l’anneau (NASA/ESA/JWST)</a:t>
              </a:r>
            </a:p>
          </p:txBody>
        </p:sp>
      </p:grpSp>
    </p:spTree>
    <p:extLst>
      <p:ext uri="{BB962C8B-B14F-4D97-AF65-F5344CB8AC3E}">
        <p14:creationId xmlns:p14="http://schemas.microsoft.com/office/powerpoint/2010/main" val="450011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20</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QE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554FCE38-ED7D-1870-EA3E-15357204CB16}"/>
              </a:ext>
            </a:extLst>
          </p:cNvPr>
          <p:cNvSpPr txBox="1"/>
          <p:nvPr/>
        </p:nvSpPr>
        <p:spPr>
          <a:xfrm>
            <a:off x="6695440" y="1424759"/>
            <a:ext cx="5227464" cy="3970318"/>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 but premier d’un pixel est de transformer des photons en électrons. Mais cette conversion n’est pas parfaite et dépend de la longueur d’onde du photon. Pour quantifier cette conversion, on définit </a:t>
            </a:r>
            <a:r>
              <a:rPr lang="fr-FR" b="1" dirty="0">
                <a:latin typeface="Amasis MT Pro" panose="02040504050005020304" pitchFamily="18" charset="0"/>
                <a:ea typeface="Cambria Math" panose="02040503050406030204" pitchFamily="18" charset="0"/>
              </a:rPr>
              <a:t>l’efficacité quantique </a:t>
            </a:r>
            <a:r>
              <a:rPr lang="fr-FR" dirty="0">
                <a:latin typeface="Amasis MT Pro" panose="02040504050005020304" pitchFamily="18" charset="0"/>
                <a:ea typeface="Cambria Math" panose="02040503050406030204" pitchFamily="18" charset="0"/>
              </a:rPr>
              <a:t>(QE, </a:t>
            </a:r>
            <a:r>
              <a:rPr lang="fr-FR" i="1" dirty="0">
                <a:latin typeface="Amasis MT Pro" panose="02040504050005020304" pitchFamily="18" charset="0"/>
                <a:ea typeface="Cambria Math" panose="02040503050406030204" pitchFamily="18" charset="0"/>
              </a:rPr>
              <a:t>Quantum </a:t>
            </a:r>
            <a:r>
              <a:rPr lang="fr-FR" i="1" dirty="0" err="1">
                <a:latin typeface="Amasis MT Pro" panose="02040504050005020304" pitchFamily="18" charset="0"/>
                <a:ea typeface="Cambria Math" panose="02040503050406030204" pitchFamily="18" charset="0"/>
              </a:rPr>
              <a:t>Efficiency</a:t>
            </a:r>
            <a:r>
              <a:rPr lang="fr-FR" dirty="0">
                <a:latin typeface="Amasis MT Pro" panose="02040504050005020304" pitchFamily="18" charset="0"/>
                <a:ea typeface="Cambria Math" panose="02040503050406030204" pitchFamily="18" charset="0"/>
              </a:rPr>
              <a:t>). Les capteurs modernes peuvent atteindre une QE de 90% quand des plus anciens sont autour de 60%. La QE est généralement le paramètre principal qui limitera la gamme de longueurs d’ondes qu’un instrument peut observer. En effet, les capteurs les plus fréquents ont une QE qui baisse très vite hors du domaine visible. Il faut alors changer de type de capteur pour observer dans l’ultraviolet ou l’infrarouge (plus ou moins lointain).</a:t>
            </a:r>
          </a:p>
        </p:txBody>
      </p:sp>
      <p:grpSp>
        <p:nvGrpSpPr>
          <p:cNvPr id="25" name="Groupe 24">
            <a:extLst>
              <a:ext uri="{FF2B5EF4-FFF2-40B4-BE49-F238E27FC236}">
                <a16:creationId xmlns:a16="http://schemas.microsoft.com/office/drawing/2014/main" id="{7C014E97-56D5-439F-82FE-24146CC2D102}"/>
              </a:ext>
            </a:extLst>
          </p:cNvPr>
          <p:cNvGrpSpPr/>
          <p:nvPr/>
        </p:nvGrpSpPr>
        <p:grpSpPr>
          <a:xfrm>
            <a:off x="352416" y="1547101"/>
            <a:ext cx="6221104" cy="4018936"/>
            <a:chOff x="3638490" y="2991085"/>
            <a:chExt cx="5135204" cy="3317427"/>
          </a:xfrm>
        </p:grpSpPr>
        <p:pic>
          <p:nvPicPr>
            <p:cNvPr id="16" name="Image 15" descr="Une image contenant texte, diagramme, Tracé, ligne&#10;&#10;Description générée automatiquement">
              <a:extLst>
                <a:ext uri="{FF2B5EF4-FFF2-40B4-BE49-F238E27FC236}">
                  <a16:creationId xmlns:a16="http://schemas.microsoft.com/office/drawing/2014/main" id="{16A3AD26-7545-215F-231B-6AFDDAADCCA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8600" y="2991085"/>
              <a:ext cx="4735094" cy="3067050"/>
            </a:xfrm>
            <a:prstGeom prst="rect">
              <a:avLst/>
            </a:prstGeom>
          </p:spPr>
        </p:pic>
        <p:sp>
          <p:nvSpPr>
            <p:cNvPr id="23" name="ZoneTexte 22">
              <a:extLst>
                <a:ext uri="{FF2B5EF4-FFF2-40B4-BE49-F238E27FC236}">
                  <a16:creationId xmlns:a16="http://schemas.microsoft.com/office/drawing/2014/main" id="{68BEAAC0-B190-0A92-1595-358AD777CBA8}"/>
                </a:ext>
              </a:extLst>
            </p:cNvPr>
            <p:cNvSpPr txBox="1"/>
            <p:nvPr/>
          </p:nvSpPr>
          <p:spPr>
            <a:xfrm>
              <a:off x="5207267" y="6000735"/>
              <a:ext cx="2397760" cy="307777"/>
            </a:xfrm>
            <a:prstGeom prst="rect">
              <a:avLst/>
            </a:prstGeom>
            <a:noFill/>
          </p:spPr>
          <p:txBody>
            <a:bodyPr wrap="square" rtlCol="0">
              <a:spAutoFit/>
            </a:bodyPr>
            <a:lstStyle/>
            <a:p>
              <a:pPr algn="ctr"/>
              <a:r>
                <a:rPr lang="fr-FR" sz="1400" dirty="0">
                  <a:latin typeface="Amasis MT Pro" panose="02040504050005020304" pitchFamily="18" charset="0"/>
                </a:rPr>
                <a:t>Longueur d’onde (nm)</a:t>
              </a:r>
            </a:p>
          </p:txBody>
        </p:sp>
        <p:sp>
          <p:nvSpPr>
            <p:cNvPr id="24" name="ZoneTexte 23">
              <a:extLst>
                <a:ext uri="{FF2B5EF4-FFF2-40B4-BE49-F238E27FC236}">
                  <a16:creationId xmlns:a16="http://schemas.microsoft.com/office/drawing/2014/main" id="{1FDF9923-C970-271F-BC44-93123FEE8676}"/>
                </a:ext>
              </a:extLst>
            </p:cNvPr>
            <p:cNvSpPr txBox="1"/>
            <p:nvPr/>
          </p:nvSpPr>
          <p:spPr>
            <a:xfrm>
              <a:off x="3638490" y="3417783"/>
              <a:ext cx="400110" cy="1929552"/>
            </a:xfrm>
            <a:prstGeom prst="rect">
              <a:avLst/>
            </a:prstGeom>
            <a:noFill/>
          </p:spPr>
          <p:txBody>
            <a:bodyPr vert="vert270" wrap="square" rtlCol="0">
              <a:spAutoFit/>
            </a:bodyPr>
            <a:lstStyle/>
            <a:p>
              <a:pPr algn="ctr"/>
              <a:r>
                <a:rPr lang="fr-FR" sz="1400" dirty="0">
                  <a:latin typeface="Amasis MT Pro" panose="02040504050005020304" pitchFamily="18" charset="0"/>
                </a:rPr>
                <a:t>QE (%)</a:t>
              </a:r>
            </a:p>
          </p:txBody>
        </p:sp>
      </p:grpSp>
    </p:spTree>
    <p:extLst>
      <p:ext uri="{BB962C8B-B14F-4D97-AF65-F5344CB8AC3E}">
        <p14:creationId xmlns:p14="http://schemas.microsoft.com/office/powerpoint/2010/main" val="253284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21</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Capteur – Défauts, bruit</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269096" y="938545"/>
            <a:ext cx="11653808" cy="646331"/>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Une image astronomique est remplie de défauts qui se mélangent au signal (sources et objets observés). Parmi ceux-ci, les trois plus importants sont :</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6E06B548-65D7-732F-7C82-70F09B6CA55F}"/>
                  </a:ext>
                </a:extLst>
              </p:cNvPr>
              <p:cNvSpPr txBox="1"/>
              <p:nvPr/>
            </p:nvSpPr>
            <p:spPr>
              <a:xfrm>
                <a:off x="428426" y="1679010"/>
                <a:ext cx="3503494" cy="2496068"/>
              </a:xfrm>
              <a:prstGeom prst="rect">
                <a:avLst/>
              </a:prstGeom>
              <a:noFill/>
            </p:spPr>
            <p:txBody>
              <a:bodyPr wrap="square" rtlCol="0">
                <a:spAutoFit/>
              </a:bodyPr>
              <a:lstStyle/>
              <a:p>
                <a:pPr algn="just"/>
                <a:r>
                  <a:rPr lang="fr-FR" sz="1600" b="1" dirty="0">
                    <a:latin typeface="Amasis MT Pro" panose="020F0502020204030204" pitchFamily="18" charset="0"/>
                    <a:ea typeface="Cambria Math" panose="02040503050406030204" pitchFamily="18" charset="0"/>
                  </a:rPr>
                  <a:t>Bruit de lecture </a:t>
                </a:r>
                <a:r>
                  <a:rPr lang="fr-FR" sz="1600" dirty="0">
                    <a:latin typeface="Amasis MT Pro" panose="020F0502020204030204" pitchFamily="18" charset="0"/>
                    <a:ea typeface="Cambria Math" panose="02040503050406030204" pitchFamily="18" charset="0"/>
                  </a:rPr>
                  <a:t>(RON, </a:t>
                </a:r>
                <a:r>
                  <a:rPr lang="fr-FR" sz="1600" i="1" dirty="0" err="1">
                    <a:latin typeface="Amasis MT Pro" panose="020F0502020204030204" pitchFamily="18" charset="0"/>
                    <a:ea typeface="Cambria Math" panose="02040503050406030204" pitchFamily="18" charset="0"/>
                  </a:rPr>
                  <a:t>readout</a:t>
                </a:r>
                <a:r>
                  <a:rPr lang="fr-FR" sz="1600" i="1" dirty="0">
                    <a:latin typeface="Amasis MT Pro" panose="020F0502020204030204" pitchFamily="18" charset="0"/>
                    <a:ea typeface="Cambria Math" panose="02040503050406030204" pitchFamily="18" charset="0"/>
                  </a:rPr>
                  <a:t> noise</a:t>
                </a:r>
                <a:r>
                  <a:rPr lang="fr-FR" sz="1600" dirty="0">
                    <a:latin typeface="Amasis MT Pro" panose="020F0502020204030204" pitchFamily="18" charset="0"/>
                    <a:ea typeface="Cambria Math" panose="02040503050406030204" pitchFamily="18" charset="0"/>
                  </a:rPr>
                  <a:t>)</a:t>
                </a:r>
                <a:br>
                  <a:rPr lang="fr-FR" sz="1600" b="1" dirty="0">
                    <a:latin typeface="Amasis MT Pro" panose="020F0502020204030204" pitchFamily="18" charset="0"/>
                    <a:ea typeface="Cambria Math" panose="02040503050406030204" pitchFamily="18" charset="0"/>
                  </a:rPr>
                </a:br>
                <a:r>
                  <a:rPr lang="fr-FR" sz="1400" dirty="0">
                    <a:latin typeface="Amasis MT Pro" panose="020F0502020204030204" pitchFamily="18" charset="0"/>
                    <a:ea typeface="Cambria Math" panose="02040503050406030204" pitchFamily="18" charset="0"/>
                  </a:rPr>
                  <a:t>Le bruit de lecture est une source de bruit ajoutée au signal par l’électronique lors de la lecture des pixels et de leur stockage en mémoire. Il est constant peu importe le temps d’exposition et varie peu entre les pixels. On l’exprime en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/px ou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a:t>
                </a:r>
                <a:r>
                  <a:rPr lang="fr-FR" sz="1400" dirty="0" err="1">
                    <a:latin typeface="Amasis MT Pro" panose="020F0502020204030204" pitchFamily="18" charset="0"/>
                    <a:ea typeface="Cambria Math" panose="02040503050406030204" pitchFamily="18" charset="0"/>
                  </a:rPr>
                  <a:t>rms</a:t>
                </a:r>
                <a:r>
                  <a:rPr lang="fr-FR" sz="1400" dirty="0">
                    <a:latin typeface="Amasis MT Pro" panose="020F0502020204030204" pitchFamily="18" charset="0"/>
                    <a:ea typeface="Cambria Math" panose="02040503050406030204" pitchFamily="18" charset="0"/>
                  </a:rPr>
                  <a:t>. Le seul moyen de réduire son effet est de prendre plusieurs images et de les additionner. Pour un nombre n d’images, on a </a:t>
                </a:r>
                <a14:m>
                  <m:oMath xmlns:m="http://schemas.openxmlformats.org/officeDocument/2006/math">
                    <m:r>
                      <m:rPr>
                        <m:sty m:val="p"/>
                      </m:rPr>
                      <a:rPr lang="fr-FR" sz="1400" b="0" i="0" smtClean="0">
                        <a:latin typeface="Cambria Math" panose="02040503050406030204" pitchFamily="18" charset="0"/>
                        <a:ea typeface="Cambria Math" panose="02040503050406030204" pitchFamily="18" charset="0"/>
                      </a:rPr>
                      <m:t>SNR</m:t>
                    </m:r>
                    <m:r>
                      <a:rPr lang="fr-FR" sz="1400" b="0" i="0" smtClean="0">
                        <a:latin typeface="Cambria Math" panose="02040503050406030204" pitchFamily="18" charset="0"/>
                        <a:ea typeface="Cambria Math" panose="02040503050406030204" pitchFamily="18" charset="0"/>
                      </a:rPr>
                      <m:t>∝</m:t>
                    </m:r>
                    <m:rad>
                      <m:radPr>
                        <m:degHide m:val="on"/>
                        <m:ctrlPr>
                          <a:rPr lang="fr-FR" sz="1400" b="0" i="1" smtClean="0">
                            <a:latin typeface="Cambria Math" panose="02040503050406030204" pitchFamily="18" charset="0"/>
                            <a:ea typeface="Cambria Math" panose="02040503050406030204" pitchFamily="18" charset="0"/>
                          </a:rPr>
                        </m:ctrlPr>
                      </m:radPr>
                      <m:deg/>
                      <m:e>
                        <m:r>
                          <m:rPr>
                            <m:sty m:val="p"/>
                          </m:rPr>
                          <a:rPr lang="fr-FR" sz="1400" b="0" i="0" smtClean="0">
                            <a:latin typeface="Cambria Math" panose="02040503050406030204" pitchFamily="18" charset="0"/>
                            <a:ea typeface="Cambria Math" panose="02040503050406030204" pitchFamily="18" charset="0"/>
                          </a:rPr>
                          <m:t>n</m:t>
                        </m:r>
                      </m:e>
                    </m:rad>
                  </m:oMath>
                </a14:m>
                <a:r>
                  <a:rPr lang="fr-FR" sz="1400" dirty="0">
                    <a:latin typeface="Amasis MT Pro" panose="02040504050005020304" pitchFamily="18" charset="0"/>
                    <a:ea typeface="Cambria Math" panose="02040503050406030204" pitchFamily="18" charset="0"/>
                  </a:rPr>
                  <a:t>.</a:t>
                </a:r>
                <a:endParaRPr lang="fr-FR" sz="1600" dirty="0">
                  <a:latin typeface="Amasis MT Pro" panose="02040504050005020304" pitchFamily="18" charset="0"/>
                  <a:ea typeface="Cambria Math" panose="02040503050406030204" pitchFamily="18" charset="0"/>
                </a:endParaRPr>
              </a:p>
            </p:txBody>
          </p:sp>
        </mc:Choice>
        <mc:Fallback xmlns="">
          <p:sp>
            <p:nvSpPr>
              <p:cNvPr id="8" name="ZoneTexte 7">
                <a:extLst>
                  <a:ext uri="{FF2B5EF4-FFF2-40B4-BE49-F238E27FC236}">
                    <a16:creationId xmlns:a16="http://schemas.microsoft.com/office/drawing/2014/main" id="{6E06B548-65D7-732F-7C82-70F09B6CA55F}"/>
                  </a:ext>
                </a:extLst>
              </p:cNvPr>
              <p:cNvSpPr txBox="1">
                <a:spLocks noRot="1" noChangeAspect="1" noMove="1" noResize="1" noEditPoints="1" noAdjustHandles="1" noChangeArrowheads="1" noChangeShapeType="1" noTextEdit="1"/>
              </p:cNvSpPr>
              <p:nvPr/>
            </p:nvSpPr>
            <p:spPr>
              <a:xfrm>
                <a:off x="428426" y="1679010"/>
                <a:ext cx="3503494" cy="2496068"/>
              </a:xfrm>
              <a:prstGeom prst="rect">
                <a:avLst/>
              </a:prstGeom>
              <a:blipFill>
                <a:blip r:embed="rId2"/>
                <a:stretch>
                  <a:fillRect l="-870" t="-732" r="-1043" b="-1707"/>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B5EDC963-D86D-CA67-1897-DF6149ACD72F}"/>
              </a:ext>
            </a:extLst>
          </p:cNvPr>
          <p:cNvSpPr txBox="1"/>
          <p:nvPr/>
        </p:nvSpPr>
        <p:spPr>
          <a:xfrm>
            <a:off x="4160520" y="1679010"/>
            <a:ext cx="3312159" cy="2492990"/>
          </a:xfrm>
          <a:prstGeom prst="rect">
            <a:avLst/>
          </a:prstGeom>
          <a:noFill/>
        </p:spPr>
        <p:txBody>
          <a:bodyPr wrap="square" rtlCol="0">
            <a:spAutoFit/>
          </a:bodyPr>
          <a:lstStyle/>
          <a:p>
            <a:pPr algn="ctr"/>
            <a:r>
              <a:rPr lang="fr-FR" sz="1600" b="1" dirty="0">
                <a:latin typeface="Amasis MT Pro" panose="020F0502020204030204" pitchFamily="18" charset="0"/>
                <a:ea typeface="Cambria Math" panose="02040503050406030204" pitchFamily="18" charset="0"/>
              </a:rPr>
              <a:t>Courant d’obscurité</a:t>
            </a:r>
            <a:r>
              <a:rPr lang="fr-FR" sz="1600" dirty="0">
                <a:latin typeface="Amasis MT Pro" panose="020F0502020204030204" pitchFamily="18" charset="0"/>
                <a:ea typeface="Cambria Math" panose="02040503050406030204" pitchFamily="18" charset="0"/>
              </a:rPr>
              <a:t> (</a:t>
            </a:r>
            <a:r>
              <a:rPr lang="fr-FR" sz="1600" i="1" dirty="0" err="1">
                <a:latin typeface="Amasis MT Pro" panose="020F0502020204030204" pitchFamily="18" charset="0"/>
                <a:ea typeface="Cambria Math" panose="02040503050406030204" pitchFamily="18" charset="0"/>
              </a:rPr>
              <a:t>dark</a:t>
            </a:r>
            <a:r>
              <a:rPr lang="fr-FR" sz="1600" i="1" dirty="0">
                <a:latin typeface="Amasis MT Pro" panose="020F0502020204030204" pitchFamily="18" charset="0"/>
                <a:ea typeface="Cambria Math" panose="02040503050406030204" pitchFamily="18" charset="0"/>
              </a:rPr>
              <a:t> </a:t>
            </a:r>
            <a:r>
              <a:rPr lang="fr-FR" sz="1600" i="1" dirty="0" err="1">
                <a:latin typeface="Amasis MT Pro" panose="020F0502020204030204" pitchFamily="18" charset="0"/>
                <a:ea typeface="Cambria Math" panose="02040503050406030204" pitchFamily="18" charset="0"/>
              </a:rPr>
              <a:t>current</a:t>
            </a:r>
            <a:r>
              <a:rPr lang="fr-FR" sz="1600" dirty="0">
                <a:latin typeface="Amasis MT Pro" panose="020F0502020204030204" pitchFamily="18" charset="0"/>
                <a:ea typeface="Cambria Math" panose="02040503050406030204" pitchFamily="18" charset="0"/>
              </a:rPr>
              <a:t>)</a:t>
            </a:r>
            <a:endParaRPr lang="fr-FR" sz="1600" b="1" dirty="0">
              <a:latin typeface="Amasis MT Pro" panose="020F0502020204030204" pitchFamily="18" charset="0"/>
              <a:ea typeface="Cambria Math" panose="02040503050406030204" pitchFamily="18" charset="0"/>
            </a:endParaRPr>
          </a:p>
          <a:p>
            <a:pPr algn="just"/>
            <a:r>
              <a:rPr lang="fr-FR" sz="1400" dirty="0">
                <a:latin typeface="Amasis MT Pro" panose="020F0502020204030204" pitchFamily="18" charset="0"/>
                <a:ea typeface="Cambria Math" panose="02040503050406030204" pitchFamily="18" charset="0"/>
              </a:rPr>
              <a:t>Idéalement, un capteur ne serait sensible qu’à la lumière qui nous intéresse. Cependant, il est toujours également sensible aux infrarouges dues à la température. Cela a pour effet de créer un courant d’obscurité qui s’exprime en e</a:t>
            </a:r>
            <a:r>
              <a:rPr lang="fr-FR" sz="1400" baseline="30000" dirty="0">
                <a:latin typeface="Amasis MT Pro" panose="020F0502020204030204" pitchFamily="18" charset="0"/>
                <a:ea typeface="Cambria Math" panose="02040503050406030204" pitchFamily="18" charset="0"/>
              </a:rPr>
              <a:t>-</a:t>
            </a:r>
            <a:r>
              <a:rPr lang="fr-FR" sz="1400" dirty="0">
                <a:latin typeface="Amasis MT Pro" panose="020F0502020204030204" pitchFamily="18" charset="0"/>
                <a:ea typeface="Cambria Math" panose="02040503050406030204" pitchFamily="18" charset="0"/>
              </a:rPr>
              <a:t>/s/px. Il augmente avec la température, et il est donc généralement préférable de conserver le capteur à une température faible.</a:t>
            </a:r>
            <a:endParaRPr lang="fr-FR" sz="1400" dirty="0">
              <a:latin typeface="Amasis MT Pro" panose="02040504050005020304" pitchFamily="18" charset="0"/>
              <a:ea typeface="Cambria Math" panose="02040503050406030204" pitchFamily="18" charset="0"/>
            </a:endParaRPr>
          </a:p>
        </p:txBody>
      </p:sp>
      <p:sp>
        <p:nvSpPr>
          <p:cNvPr id="10" name="ZoneTexte 9">
            <a:extLst>
              <a:ext uri="{FF2B5EF4-FFF2-40B4-BE49-F238E27FC236}">
                <a16:creationId xmlns:a16="http://schemas.microsoft.com/office/drawing/2014/main" id="{6897023C-D086-BCE1-9A93-0FE3004CEDB6}"/>
              </a:ext>
            </a:extLst>
          </p:cNvPr>
          <p:cNvSpPr txBox="1"/>
          <p:nvPr/>
        </p:nvSpPr>
        <p:spPr>
          <a:xfrm>
            <a:off x="7701280" y="1679010"/>
            <a:ext cx="4062294" cy="2492990"/>
          </a:xfrm>
          <a:prstGeom prst="rect">
            <a:avLst/>
          </a:prstGeom>
          <a:noFill/>
        </p:spPr>
        <p:txBody>
          <a:bodyPr wrap="square" rtlCol="0">
            <a:spAutoFit/>
          </a:bodyPr>
          <a:lstStyle/>
          <a:p>
            <a:pPr algn="just"/>
            <a:r>
              <a:rPr lang="fr-FR" sz="1600" b="1" dirty="0">
                <a:latin typeface="Amasis MT Pro" panose="020F0502020204030204" pitchFamily="18" charset="0"/>
                <a:ea typeface="Cambria Math" panose="02040503050406030204" pitchFamily="18" charset="0"/>
              </a:rPr>
              <a:t>Flat</a:t>
            </a:r>
            <a:br>
              <a:rPr lang="fr-FR" sz="1600" b="1" dirty="0">
                <a:latin typeface="Amasis MT Pro" panose="020F0502020204030204" pitchFamily="18" charset="0"/>
                <a:ea typeface="Cambria Math" panose="02040503050406030204" pitchFamily="18" charset="0"/>
              </a:rPr>
            </a:br>
            <a:r>
              <a:rPr lang="fr-FR" sz="1400" dirty="0">
                <a:latin typeface="Amasis MT Pro" panose="020F0502020204030204" pitchFamily="18" charset="0"/>
                <a:ea typeface="Cambria Math" panose="02040503050406030204" pitchFamily="18" charset="0"/>
              </a:rPr>
              <a:t>Un système optique ne reçoit généralement pas un flux lumineux uniforme à son plan focal. L’effet le plus notable est le vignettage, qui crée un gradient tel que les bords sont plus sombres que le centre. Des poussières présentent sur des lentilles, des fuites de lumière, des reflets à l’intérieur du télescope ou des lumières parasites provenant de l’extérieur du champ peuvent également créer des défauts sur l’image. Cet effet peut être corrigé sur l’image acquise grâce à des images de calibration.</a:t>
            </a:r>
            <a:endParaRPr lang="fr-FR" sz="1600" dirty="0">
              <a:latin typeface="Amasis MT Pro" panose="02040504050005020304" pitchFamily="18" charset="0"/>
              <a:ea typeface="Cambria Math" panose="02040503050406030204" pitchFamily="18" charset="0"/>
            </a:endParaRPr>
          </a:p>
        </p:txBody>
      </p:sp>
      <p:pic>
        <p:nvPicPr>
          <p:cNvPr id="12" name="Image 11">
            <a:extLst>
              <a:ext uri="{FF2B5EF4-FFF2-40B4-BE49-F238E27FC236}">
                <a16:creationId xmlns:a16="http://schemas.microsoft.com/office/drawing/2014/main" id="{E0CDFBC6-B886-CA3A-B2BC-F2DBE1B912CD}"/>
              </a:ext>
            </a:extLst>
          </p:cNvPr>
          <p:cNvPicPr>
            <a:picLocks noChangeAspect="1"/>
          </p:cNvPicPr>
          <p:nvPr/>
        </p:nvPicPr>
        <p:blipFill>
          <a:blip r:embed="rId3"/>
          <a:stretch>
            <a:fillRect/>
          </a:stretch>
        </p:blipFill>
        <p:spPr>
          <a:xfrm>
            <a:off x="1497213" y="4404866"/>
            <a:ext cx="1840780" cy="1843716"/>
          </a:xfrm>
          <a:prstGeom prst="rect">
            <a:avLst/>
          </a:prstGeom>
        </p:spPr>
      </p:pic>
      <p:pic>
        <p:nvPicPr>
          <p:cNvPr id="14" name="Image 13">
            <a:extLst>
              <a:ext uri="{FF2B5EF4-FFF2-40B4-BE49-F238E27FC236}">
                <a16:creationId xmlns:a16="http://schemas.microsoft.com/office/drawing/2014/main" id="{F92D9FAA-4D6F-96AA-D6F2-E2C625354719}"/>
              </a:ext>
            </a:extLst>
          </p:cNvPr>
          <p:cNvPicPr>
            <a:picLocks noChangeAspect="1"/>
          </p:cNvPicPr>
          <p:nvPr/>
        </p:nvPicPr>
        <p:blipFill>
          <a:blip r:embed="rId4"/>
          <a:stretch>
            <a:fillRect/>
          </a:stretch>
        </p:blipFill>
        <p:spPr>
          <a:xfrm>
            <a:off x="3931920" y="4402237"/>
            <a:ext cx="1840780" cy="1835028"/>
          </a:xfrm>
          <a:prstGeom prst="rect">
            <a:avLst/>
          </a:prstGeom>
        </p:spPr>
      </p:pic>
      <p:pic>
        <p:nvPicPr>
          <p:cNvPr id="17" name="Image 16">
            <a:extLst>
              <a:ext uri="{FF2B5EF4-FFF2-40B4-BE49-F238E27FC236}">
                <a16:creationId xmlns:a16="http://schemas.microsoft.com/office/drawing/2014/main" id="{7FFCC68A-88C7-06C8-1EEA-62DE7567FE7E}"/>
              </a:ext>
            </a:extLst>
          </p:cNvPr>
          <p:cNvPicPr>
            <a:picLocks noChangeAspect="1"/>
          </p:cNvPicPr>
          <p:nvPr/>
        </p:nvPicPr>
        <p:blipFill>
          <a:blip r:embed="rId5"/>
          <a:stretch>
            <a:fillRect/>
          </a:stretch>
        </p:blipFill>
        <p:spPr>
          <a:xfrm>
            <a:off x="6366627" y="4402237"/>
            <a:ext cx="1840781" cy="1835011"/>
          </a:xfrm>
          <a:prstGeom prst="rect">
            <a:avLst/>
          </a:prstGeom>
        </p:spPr>
      </p:pic>
      <p:pic>
        <p:nvPicPr>
          <p:cNvPr id="19" name="Image 18">
            <a:extLst>
              <a:ext uri="{FF2B5EF4-FFF2-40B4-BE49-F238E27FC236}">
                <a16:creationId xmlns:a16="http://schemas.microsoft.com/office/drawing/2014/main" id="{C2229F9D-AF34-CC18-82B7-86957DC4B4DB}"/>
              </a:ext>
            </a:extLst>
          </p:cNvPr>
          <p:cNvPicPr>
            <a:picLocks noChangeAspect="1"/>
          </p:cNvPicPr>
          <p:nvPr/>
        </p:nvPicPr>
        <p:blipFill>
          <a:blip r:embed="rId6"/>
          <a:stretch>
            <a:fillRect/>
          </a:stretch>
        </p:blipFill>
        <p:spPr>
          <a:xfrm>
            <a:off x="8801335" y="4393873"/>
            <a:ext cx="1840780" cy="1840780"/>
          </a:xfrm>
          <a:prstGeom prst="rect">
            <a:avLst/>
          </a:prstGeom>
        </p:spPr>
      </p:pic>
      <p:cxnSp>
        <p:nvCxnSpPr>
          <p:cNvPr id="21" name="Connecteur droit avec flèche 20">
            <a:extLst>
              <a:ext uri="{FF2B5EF4-FFF2-40B4-BE49-F238E27FC236}">
                <a16:creationId xmlns:a16="http://schemas.microsoft.com/office/drawing/2014/main" id="{A3293CD0-7868-86CF-E590-19BBBAA2B5DF}"/>
              </a:ext>
            </a:extLst>
          </p:cNvPr>
          <p:cNvCxnSpPr>
            <a:cxnSpLocks/>
          </p:cNvCxnSpPr>
          <p:nvPr/>
        </p:nvCxnSpPr>
        <p:spPr>
          <a:xfrm>
            <a:off x="3223693" y="3998976"/>
            <a:ext cx="936827" cy="4032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AA215DFD-0E8E-99C6-E662-C83290429D16}"/>
              </a:ext>
            </a:extLst>
          </p:cNvPr>
          <p:cNvCxnSpPr>
            <a:cxnSpLocks/>
          </p:cNvCxnSpPr>
          <p:nvPr/>
        </p:nvCxnSpPr>
        <p:spPr>
          <a:xfrm>
            <a:off x="6727187" y="3996347"/>
            <a:ext cx="325885" cy="3975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eur droit avec flèche 28">
            <a:extLst>
              <a:ext uri="{FF2B5EF4-FFF2-40B4-BE49-F238E27FC236}">
                <a16:creationId xmlns:a16="http://schemas.microsoft.com/office/drawing/2014/main" id="{20991A58-1DC2-C1E7-C460-48279FD2D918}"/>
              </a:ext>
            </a:extLst>
          </p:cNvPr>
          <p:cNvCxnSpPr>
            <a:cxnSpLocks/>
          </p:cNvCxnSpPr>
          <p:nvPr/>
        </p:nvCxnSpPr>
        <p:spPr>
          <a:xfrm flipH="1">
            <a:off x="9782681" y="4172000"/>
            <a:ext cx="80647" cy="2218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ZoneTexte 30">
            <a:extLst>
              <a:ext uri="{FF2B5EF4-FFF2-40B4-BE49-F238E27FC236}">
                <a16:creationId xmlns:a16="http://schemas.microsoft.com/office/drawing/2014/main" id="{5C49D0FC-C275-6E08-F518-002DD7DD3405}"/>
              </a:ext>
            </a:extLst>
          </p:cNvPr>
          <p:cNvSpPr txBox="1"/>
          <p:nvPr/>
        </p:nvSpPr>
        <p:spPr>
          <a:xfrm>
            <a:off x="1127881" y="4404866"/>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sans défauts</a:t>
            </a:r>
            <a:endParaRPr lang="fr-FR" sz="1100" dirty="0">
              <a:latin typeface="Amasis MT Pro" panose="02040504050005020304" pitchFamily="18" charset="0"/>
              <a:ea typeface="Cambria Math" panose="02040503050406030204" pitchFamily="18" charset="0"/>
            </a:endParaRPr>
          </a:p>
        </p:txBody>
      </p:sp>
      <p:sp>
        <p:nvSpPr>
          <p:cNvPr id="32" name="ZoneTexte 31">
            <a:extLst>
              <a:ext uri="{FF2B5EF4-FFF2-40B4-BE49-F238E27FC236}">
                <a16:creationId xmlns:a16="http://schemas.microsoft.com/office/drawing/2014/main" id="{1BE5B62B-1807-13EF-3653-5F7DB3D4AEFC}"/>
              </a:ext>
            </a:extLst>
          </p:cNvPr>
          <p:cNvSpPr txBox="1"/>
          <p:nvPr/>
        </p:nvSpPr>
        <p:spPr>
          <a:xfrm>
            <a:off x="3562588"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bruit de lecture</a:t>
            </a:r>
            <a:endParaRPr lang="fr-FR" sz="1100" dirty="0">
              <a:latin typeface="Amasis MT Pro" panose="02040504050005020304" pitchFamily="18" charset="0"/>
              <a:ea typeface="Cambria Math" panose="02040503050406030204" pitchFamily="18" charset="0"/>
            </a:endParaRPr>
          </a:p>
        </p:txBody>
      </p:sp>
      <p:sp>
        <p:nvSpPr>
          <p:cNvPr id="33" name="ZoneTexte 32">
            <a:extLst>
              <a:ext uri="{FF2B5EF4-FFF2-40B4-BE49-F238E27FC236}">
                <a16:creationId xmlns:a16="http://schemas.microsoft.com/office/drawing/2014/main" id="{2FADF2EB-FA09-22D2-B14E-A59194A34607}"/>
              </a:ext>
            </a:extLst>
          </p:cNvPr>
          <p:cNvSpPr txBox="1"/>
          <p:nvPr/>
        </p:nvSpPr>
        <p:spPr>
          <a:xfrm>
            <a:off x="5997295"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a:t>
            </a:r>
            <a:r>
              <a:rPr lang="fr-FR" sz="1100" dirty="0" err="1">
                <a:latin typeface="Amasis MT Pro" panose="020F0502020204030204" pitchFamily="18" charset="0"/>
                <a:ea typeface="Cambria Math" panose="02040503050406030204" pitchFamily="18" charset="0"/>
              </a:rPr>
              <a:t>dark</a:t>
            </a:r>
            <a:r>
              <a:rPr lang="fr-FR" sz="1100" dirty="0">
                <a:latin typeface="Amasis MT Pro" panose="020F0502020204030204" pitchFamily="18" charset="0"/>
                <a:ea typeface="Cambria Math" panose="02040503050406030204" pitchFamily="18" charset="0"/>
              </a:rPr>
              <a:t> </a:t>
            </a:r>
            <a:r>
              <a:rPr lang="fr-FR" sz="1100" dirty="0" err="1">
                <a:latin typeface="Amasis MT Pro" panose="020F0502020204030204" pitchFamily="18" charset="0"/>
                <a:ea typeface="Cambria Math" panose="02040503050406030204" pitchFamily="18" charset="0"/>
              </a:rPr>
              <a:t>current</a:t>
            </a:r>
            <a:endParaRPr lang="fr-FR" sz="1100" dirty="0">
              <a:latin typeface="Amasis MT Pro" panose="02040504050005020304" pitchFamily="18" charset="0"/>
              <a:ea typeface="Cambria Math" panose="02040503050406030204" pitchFamily="18" charset="0"/>
            </a:endParaRPr>
          </a:p>
        </p:txBody>
      </p:sp>
      <p:sp>
        <p:nvSpPr>
          <p:cNvPr id="34" name="ZoneTexte 33">
            <a:extLst>
              <a:ext uri="{FF2B5EF4-FFF2-40B4-BE49-F238E27FC236}">
                <a16:creationId xmlns:a16="http://schemas.microsoft.com/office/drawing/2014/main" id="{E60B22C7-E691-981C-54DC-50B67DF2548B}"/>
              </a:ext>
            </a:extLst>
          </p:cNvPr>
          <p:cNvSpPr txBox="1"/>
          <p:nvPr/>
        </p:nvSpPr>
        <p:spPr>
          <a:xfrm>
            <a:off x="8433628" y="4390937"/>
            <a:ext cx="353943" cy="1843716"/>
          </a:xfrm>
          <a:prstGeom prst="rect">
            <a:avLst/>
          </a:prstGeom>
          <a:noFill/>
        </p:spPr>
        <p:txBody>
          <a:bodyPr vert="vert270" wrap="square" rtlCol="0">
            <a:spAutoFit/>
          </a:bodyPr>
          <a:lstStyle/>
          <a:p>
            <a:pPr algn="ctr"/>
            <a:r>
              <a:rPr lang="fr-FR" sz="1100" dirty="0">
                <a:latin typeface="Amasis MT Pro" panose="020F0502020204030204" pitchFamily="18" charset="0"/>
                <a:ea typeface="Cambria Math" panose="02040503050406030204" pitchFamily="18" charset="0"/>
              </a:rPr>
              <a:t>Image avec flat</a:t>
            </a:r>
            <a:endParaRPr lang="fr-FR" sz="1100" dirty="0">
              <a:latin typeface="Amasis MT Pro" panose="02040504050005020304" pitchFamily="18" charset="0"/>
              <a:ea typeface="Cambria Math" panose="02040503050406030204" pitchFamily="18" charset="0"/>
            </a:endParaRPr>
          </a:p>
        </p:txBody>
      </p:sp>
    </p:spTree>
    <p:extLst>
      <p:ext uri="{BB962C8B-B14F-4D97-AF65-F5344CB8AC3E}">
        <p14:creationId xmlns:p14="http://schemas.microsoft.com/office/powerpoint/2010/main" val="2656777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22</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Physique - Type</a:t>
            </a:r>
            <a:endParaRPr lang="fr-FR" sz="1400" b="1" dirty="0">
              <a:latin typeface="Amasis MT Pro" panose="020F0502020204030204" pitchFamily="18" charset="0"/>
            </a:endParaRPr>
          </a:p>
        </p:txBody>
      </p:sp>
      <p:grpSp>
        <p:nvGrpSpPr>
          <p:cNvPr id="51" name="Groupe 50">
            <a:extLst>
              <a:ext uri="{FF2B5EF4-FFF2-40B4-BE49-F238E27FC236}">
                <a16:creationId xmlns:a16="http://schemas.microsoft.com/office/drawing/2014/main" id="{C2204C7D-A53B-5144-0374-5869DD2DE56C}"/>
              </a:ext>
            </a:extLst>
          </p:cNvPr>
          <p:cNvGrpSpPr/>
          <p:nvPr/>
        </p:nvGrpSpPr>
        <p:grpSpPr>
          <a:xfrm>
            <a:off x="3346704" y="640887"/>
            <a:ext cx="5498592" cy="5169178"/>
            <a:chOff x="3346704" y="490468"/>
            <a:chExt cx="5498592" cy="5169178"/>
          </a:xfrm>
        </p:grpSpPr>
        <p:sp>
          <p:nvSpPr>
            <p:cNvPr id="18" name="Ellipse 17">
              <a:extLst>
                <a:ext uri="{FF2B5EF4-FFF2-40B4-BE49-F238E27FC236}">
                  <a16:creationId xmlns:a16="http://schemas.microsoft.com/office/drawing/2014/main" id="{C7940B33-EF75-A52B-9461-3ECD565915F0}"/>
                </a:ext>
              </a:extLst>
            </p:cNvPr>
            <p:cNvSpPr/>
            <p:nvPr/>
          </p:nvSpPr>
          <p:spPr>
            <a:xfrm>
              <a:off x="4410456" y="490468"/>
              <a:ext cx="3371088" cy="3371088"/>
            </a:xfrm>
            <a:prstGeom prst="ellipse">
              <a:avLst/>
            </a:prstGeom>
            <a:solidFill>
              <a:schemeClr val="accent6">
                <a:lumMod val="20000"/>
                <a:lumOff val="8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9C03A093-757A-D8B8-C936-D5DCDE500FA7}"/>
                </a:ext>
              </a:extLst>
            </p:cNvPr>
            <p:cNvSpPr/>
            <p:nvPr/>
          </p:nvSpPr>
          <p:spPr>
            <a:xfrm>
              <a:off x="3346704" y="2288558"/>
              <a:ext cx="3371088" cy="3371088"/>
            </a:xfrm>
            <a:prstGeom prst="ellipse">
              <a:avLst/>
            </a:prstGeom>
            <a:solidFill>
              <a:srgbClr val="FFC9C9"/>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209CD43-590B-D771-4522-D4B1C38D761B}"/>
                </a:ext>
              </a:extLst>
            </p:cNvPr>
            <p:cNvSpPr/>
            <p:nvPr/>
          </p:nvSpPr>
          <p:spPr>
            <a:xfrm>
              <a:off x="5474208" y="2288558"/>
              <a:ext cx="3371088" cy="3371088"/>
            </a:xfrm>
            <a:prstGeom prst="ellipse">
              <a:avLst/>
            </a:prstGeom>
            <a:solidFill>
              <a:srgbClr val="ABE9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3880664-91A0-A5B0-93CE-A3826C97F39F}"/>
                </a:ext>
              </a:extLst>
            </p:cNvPr>
            <p:cNvSpPr txBox="1"/>
            <p:nvPr/>
          </p:nvSpPr>
          <p:spPr>
            <a:xfrm>
              <a:off x="4888397" y="986621"/>
              <a:ext cx="2415206" cy="923330"/>
            </a:xfrm>
            <a:prstGeom prst="rect">
              <a:avLst/>
            </a:prstGeom>
            <a:noFill/>
          </p:spPr>
          <p:txBody>
            <a:bodyPr wrap="square" rtlCol="0">
              <a:spAutoFit/>
            </a:bodyPr>
            <a:lstStyle/>
            <a:p>
              <a:pPr algn="ctr"/>
              <a:r>
                <a:rPr lang="fr-FR" b="1" dirty="0">
                  <a:solidFill>
                    <a:srgbClr val="00B050"/>
                  </a:solidFill>
                  <a:latin typeface="Amasis MT Pro" panose="02040504050005020304" pitchFamily="18" charset="0"/>
                </a:rPr>
                <a:t>Astrométrie</a:t>
              </a:r>
            </a:p>
            <a:p>
              <a:pPr algn="ctr"/>
              <a:r>
                <a:rPr lang="fr-FR" dirty="0">
                  <a:solidFill>
                    <a:srgbClr val="00B050"/>
                  </a:solidFill>
                  <a:latin typeface="Amasis MT Pro" panose="02040504050005020304" pitchFamily="18" charset="0"/>
                </a:rPr>
                <a:t>Mesure de la position, vitesse, distance</a:t>
              </a:r>
            </a:p>
          </p:txBody>
        </p:sp>
        <p:sp>
          <p:nvSpPr>
            <p:cNvPr id="27" name="ZoneTexte 26">
              <a:extLst>
                <a:ext uri="{FF2B5EF4-FFF2-40B4-BE49-F238E27FC236}">
                  <a16:creationId xmlns:a16="http://schemas.microsoft.com/office/drawing/2014/main" id="{74F9D58F-7751-5917-01CB-6D799A003FEE}"/>
                </a:ext>
              </a:extLst>
            </p:cNvPr>
            <p:cNvSpPr txBox="1"/>
            <p:nvPr/>
          </p:nvSpPr>
          <p:spPr>
            <a:xfrm>
              <a:off x="3469660" y="3777869"/>
              <a:ext cx="2158198" cy="923330"/>
            </a:xfrm>
            <a:prstGeom prst="rect">
              <a:avLst/>
            </a:prstGeom>
            <a:noFill/>
          </p:spPr>
          <p:txBody>
            <a:bodyPr wrap="square" rtlCol="0">
              <a:spAutoFit/>
            </a:bodyPr>
            <a:lstStyle/>
            <a:p>
              <a:pPr algn="ctr"/>
              <a:r>
                <a:rPr lang="fr-FR" b="1" dirty="0">
                  <a:solidFill>
                    <a:srgbClr val="FF0000"/>
                  </a:solidFill>
                  <a:latin typeface="Amasis MT Pro" panose="02040504050005020304" pitchFamily="18" charset="0"/>
                </a:rPr>
                <a:t>Photométrie</a:t>
              </a:r>
            </a:p>
            <a:p>
              <a:pPr algn="ctr"/>
              <a:r>
                <a:rPr lang="fr-FR" dirty="0">
                  <a:solidFill>
                    <a:srgbClr val="FF0000"/>
                  </a:solidFill>
                  <a:latin typeface="Amasis MT Pro" panose="02040504050005020304" pitchFamily="18" charset="0"/>
                </a:rPr>
                <a:t>Mesure de la luminosité, couleur</a:t>
              </a:r>
            </a:p>
          </p:txBody>
        </p:sp>
        <p:sp>
          <p:nvSpPr>
            <p:cNvPr id="28" name="ZoneTexte 27">
              <a:extLst>
                <a:ext uri="{FF2B5EF4-FFF2-40B4-BE49-F238E27FC236}">
                  <a16:creationId xmlns:a16="http://schemas.microsoft.com/office/drawing/2014/main" id="{AC80D4CE-8ACD-4FEF-FE7F-F1DE5B4B470A}"/>
                </a:ext>
              </a:extLst>
            </p:cNvPr>
            <p:cNvSpPr txBox="1"/>
            <p:nvPr/>
          </p:nvSpPr>
          <p:spPr>
            <a:xfrm>
              <a:off x="6729984" y="3898962"/>
              <a:ext cx="1992356" cy="646331"/>
            </a:xfrm>
            <a:prstGeom prst="rect">
              <a:avLst/>
            </a:prstGeom>
            <a:noFill/>
          </p:spPr>
          <p:txBody>
            <a:bodyPr wrap="square" rtlCol="0">
              <a:spAutoFit/>
            </a:bodyPr>
            <a:lstStyle/>
            <a:p>
              <a:pPr algn="ctr"/>
              <a:r>
                <a:rPr lang="fr-FR" b="1" dirty="0">
                  <a:solidFill>
                    <a:srgbClr val="00B0F0"/>
                  </a:solidFill>
                  <a:latin typeface="Amasis MT Pro" panose="02040504050005020304" pitchFamily="18" charset="0"/>
                </a:rPr>
                <a:t>Spectrométrie</a:t>
              </a:r>
            </a:p>
            <a:p>
              <a:pPr algn="ctr"/>
              <a:r>
                <a:rPr lang="fr-FR" dirty="0">
                  <a:solidFill>
                    <a:srgbClr val="00B0F0"/>
                  </a:solidFill>
                  <a:latin typeface="Amasis MT Pro" panose="02040504050005020304" pitchFamily="18" charset="0"/>
                </a:rPr>
                <a:t>Mesure du spectre</a:t>
              </a:r>
            </a:p>
          </p:txBody>
        </p:sp>
        <p:sp>
          <p:nvSpPr>
            <p:cNvPr id="38" name="Forme libre : forme 37">
              <a:extLst>
                <a:ext uri="{FF2B5EF4-FFF2-40B4-BE49-F238E27FC236}">
                  <a16:creationId xmlns:a16="http://schemas.microsoft.com/office/drawing/2014/main" id="{0F514F86-8A8B-3A62-E570-BDC9DC3985A2}"/>
                </a:ext>
              </a:extLst>
            </p:cNvPr>
            <p:cNvSpPr/>
            <p:nvPr/>
          </p:nvSpPr>
          <p:spPr>
            <a:xfrm>
              <a:off x="4427387" y="2279414"/>
              <a:ext cx="2273474" cy="1572998"/>
            </a:xfrm>
            <a:custGeom>
              <a:avLst/>
              <a:gdLst>
                <a:gd name="connsiteX0" fmla="*/ 604861 w 2273474"/>
                <a:gd name="connsiteY0" fmla="*/ 0 h 1572998"/>
                <a:gd name="connsiteX1" fmla="*/ 2256161 w 2273474"/>
                <a:gd name="connsiteY1" fmla="*/ 1345848 h 1572998"/>
                <a:gd name="connsiteX2" fmla="*/ 2273474 w 2273474"/>
                <a:gd name="connsiteY2" fmla="*/ 1459290 h 1572998"/>
                <a:gd name="connsiteX3" fmla="*/ 2169842 w 2273474"/>
                <a:gd name="connsiteY3" fmla="*/ 1497219 h 1572998"/>
                <a:gd name="connsiteX4" fmla="*/ 1668613 w 2273474"/>
                <a:gd name="connsiteY4" fmla="*/ 1572998 h 1572998"/>
                <a:gd name="connsiteX5" fmla="*/ 17314 w 2273474"/>
                <a:gd name="connsiteY5" fmla="*/ 227150 h 1572998"/>
                <a:gd name="connsiteX6" fmla="*/ 0 w 2273474"/>
                <a:gd name="connsiteY6" fmla="*/ 113709 h 1572998"/>
                <a:gd name="connsiteX7" fmla="*/ 103632 w 2273474"/>
                <a:gd name="connsiteY7" fmla="*/ 75779 h 1572998"/>
                <a:gd name="connsiteX8" fmla="*/ 604861 w 2273474"/>
                <a:gd name="connsiteY8" fmla="*/ 0 h 15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474" h="1572998">
                  <a:moveTo>
                    <a:pt x="604861" y="0"/>
                  </a:moveTo>
                  <a:cubicBezTo>
                    <a:pt x="1419399" y="0"/>
                    <a:pt x="2098990" y="577775"/>
                    <a:pt x="2256161" y="1345848"/>
                  </a:cubicBezTo>
                  <a:lnTo>
                    <a:pt x="2273474" y="1459290"/>
                  </a:lnTo>
                  <a:lnTo>
                    <a:pt x="2169842" y="1497219"/>
                  </a:lnTo>
                  <a:cubicBezTo>
                    <a:pt x="2011504" y="1546468"/>
                    <a:pt x="1843157" y="1572998"/>
                    <a:pt x="1668613" y="1572998"/>
                  </a:cubicBezTo>
                  <a:cubicBezTo>
                    <a:pt x="854076" y="1572998"/>
                    <a:pt x="174484" y="995224"/>
                    <a:pt x="17314" y="227150"/>
                  </a:cubicBezTo>
                  <a:lnTo>
                    <a:pt x="0" y="113709"/>
                  </a:lnTo>
                  <a:lnTo>
                    <a:pt x="103632" y="75779"/>
                  </a:lnTo>
                  <a:cubicBezTo>
                    <a:pt x="261970" y="26531"/>
                    <a:pt x="430318" y="0"/>
                    <a:pt x="604861" y="0"/>
                  </a:cubicBezTo>
                  <a:close/>
                </a:path>
              </a:pathLst>
            </a:custGeom>
            <a:solidFill>
              <a:srgbClr val="FFFFE5"/>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1" name="Forme libre : forme 40">
              <a:extLst>
                <a:ext uri="{FF2B5EF4-FFF2-40B4-BE49-F238E27FC236}">
                  <a16:creationId xmlns:a16="http://schemas.microsoft.com/office/drawing/2014/main" id="{FA4649AC-D0F9-0BEE-B6B9-C11F1DCAD84D}"/>
                </a:ext>
              </a:extLst>
            </p:cNvPr>
            <p:cNvSpPr/>
            <p:nvPr/>
          </p:nvSpPr>
          <p:spPr>
            <a:xfrm>
              <a:off x="5491139" y="2288558"/>
              <a:ext cx="2273474" cy="1572998"/>
            </a:xfrm>
            <a:custGeom>
              <a:avLst/>
              <a:gdLst>
                <a:gd name="connsiteX0" fmla="*/ 1668613 w 2273474"/>
                <a:gd name="connsiteY0" fmla="*/ 0 h 1572998"/>
                <a:gd name="connsiteX1" fmla="*/ 2169842 w 2273474"/>
                <a:gd name="connsiteY1" fmla="*/ 75779 h 1572998"/>
                <a:gd name="connsiteX2" fmla="*/ 2273474 w 2273474"/>
                <a:gd name="connsiteY2" fmla="*/ 113709 h 1572998"/>
                <a:gd name="connsiteX3" fmla="*/ 2256161 w 2273474"/>
                <a:gd name="connsiteY3" fmla="*/ 227150 h 1572998"/>
                <a:gd name="connsiteX4" fmla="*/ 604861 w 2273474"/>
                <a:gd name="connsiteY4" fmla="*/ 1572998 h 1572998"/>
                <a:gd name="connsiteX5" fmla="*/ 103632 w 2273474"/>
                <a:gd name="connsiteY5" fmla="*/ 1497219 h 1572998"/>
                <a:gd name="connsiteX6" fmla="*/ 0 w 2273474"/>
                <a:gd name="connsiteY6" fmla="*/ 1459290 h 1572998"/>
                <a:gd name="connsiteX7" fmla="*/ 17314 w 2273474"/>
                <a:gd name="connsiteY7" fmla="*/ 1345848 h 1572998"/>
                <a:gd name="connsiteX8" fmla="*/ 1668613 w 2273474"/>
                <a:gd name="connsiteY8" fmla="*/ 0 h 15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474" h="1572998">
                  <a:moveTo>
                    <a:pt x="1668613" y="0"/>
                  </a:moveTo>
                  <a:cubicBezTo>
                    <a:pt x="1843157" y="0"/>
                    <a:pt x="2011504" y="26531"/>
                    <a:pt x="2169842" y="75779"/>
                  </a:cubicBezTo>
                  <a:lnTo>
                    <a:pt x="2273474" y="113709"/>
                  </a:lnTo>
                  <a:lnTo>
                    <a:pt x="2256161" y="227150"/>
                  </a:lnTo>
                  <a:cubicBezTo>
                    <a:pt x="2098990" y="995224"/>
                    <a:pt x="1419399" y="1572998"/>
                    <a:pt x="604861" y="1572998"/>
                  </a:cubicBezTo>
                  <a:cubicBezTo>
                    <a:pt x="430318" y="1572998"/>
                    <a:pt x="261970" y="1546468"/>
                    <a:pt x="103632" y="1497219"/>
                  </a:cubicBezTo>
                  <a:lnTo>
                    <a:pt x="0" y="1459290"/>
                  </a:lnTo>
                  <a:lnTo>
                    <a:pt x="17314" y="1345848"/>
                  </a:lnTo>
                  <a:cubicBezTo>
                    <a:pt x="174484" y="577775"/>
                    <a:pt x="854076" y="0"/>
                    <a:pt x="1668613" y="0"/>
                  </a:cubicBezTo>
                  <a:close/>
                </a:path>
              </a:pathLst>
            </a:custGeom>
            <a:solidFill>
              <a:srgbClr val="D1FFFB"/>
            </a:solidFill>
            <a:ln>
              <a:solidFill>
                <a:srgbClr val="37FFEC"/>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4" name="Forme libre : forme 43">
              <a:extLst>
                <a:ext uri="{FF2B5EF4-FFF2-40B4-BE49-F238E27FC236}">
                  <a16:creationId xmlns:a16="http://schemas.microsoft.com/office/drawing/2014/main" id="{4FDE01C5-EE1B-546F-A90B-73C5986FF7FE}"/>
                </a:ext>
              </a:extLst>
            </p:cNvPr>
            <p:cNvSpPr/>
            <p:nvPr/>
          </p:nvSpPr>
          <p:spPr>
            <a:xfrm>
              <a:off x="5474208" y="2667165"/>
              <a:ext cx="1243584" cy="2613874"/>
            </a:xfrm>
            <a:custGeom>
              <a:avLst/>
              <a:gdLst>
                <a:gd name="connsiteX0" fmla="*/ 621792 w 1243584"/>
                <a:gd name="connsiteY0" fmla="*/ 0 h 2613874"/>
                <a:gd name="connsiteX1" fmla="*/ 630203 w 1243584"/>
                <a:gd name="connsiteY1" fmla="*/ 6290 h 2613874"/>
                <a:gd name="connsiteX2" fmla="*/ 1243584 w 1243584"/>
                <a:gd name="connsiteY2" fmla="*/ 1306937 h 2613874"/>
                <a:gd name="connsiteX3" fmla="*/ 630203 w 1243584"/>
                <a:gd name="connsiteY3" fmla="*/ 2607585 h 2613874"/>
                <a:gd name="connsiteX4" fmla="*/ 621792 w 1243584"/>
                <a:gd name="connsiteY4" fmla="*/ 2613874 h 2613874"/>
                <a:gd name="connsiteX5" fmla="*/ 613382 w 1243584"/>
                <a:gd name="connsiteY5" fmla="*/ 2607585 h 2613874"/>
                <a:gd name="connsiteX6" fmla="*/ 0 w 1243584"/>
                <a:gd name="connsiteY6" fmla="*/ 1306937 h 2613874"/>
                <a:gd name="connsiteX7" fmla="*/ 613382 w 1243584"/>
                <a:gd name="connsiteY7" fmla="*/ 6290 h 26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584" h="2613874">
                  <a:moveTo>
                    <a:pt x="621792" y="0"/>
                  </a:moveTo>
                  <a:lnTo>
                    <a:pt x="630203" y="6290"/>
                  </a:lnTo>
                  <a:cubicBezTo>
                    <a:pt x="1004810" y="315443"/>
                    <a:pt x="1243584" y="783306"/>
                    <a:pt x="1243584" y="1306937"/>
                  </a:cubicBezTo>
                  <a:cubicBezTo>
                    <a:pt x="1243584" y="1830569"/>
                    <a:pt x="1004810" y="2298431"/>
                    <a:pt x="630203" y="2607585"/>
                  </a:cubicBezTo>
                  <a:lnTo>
                    <a:pt x="621792" y="2613874"/>
                  </a:lnTo>
                  <a:lnTo>
                    <a:pt x="613382" y="2607585"/>
                  </a:lnTo>
                  <a:cubicBezTo>
                    <a:pt x="238774" y="2298431"/>
                    <a:pt x="0" y="1830569"/>
                    <a:pt x="0" y="1306937"/>
                  </a:cubicBezTo>
                  <a:cubicBezTo>
                    <a:pt x="0" y="783306"/>
                    <a:pt x="238774" y="315443"/>
                    <a:pt x="613382" y="6290"/>
                  </a:cubicBezTo>
                  <a:close/>
                </a:path>
              </a:pathLst>
            </a:custGeom>
            <a:solidFill>
              <a:srgbClr val="FFE5F8"/>
            </a:solid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8" name="Forme libre : forme 47">
              <a:extLst>
                <a:ext uri="{FF2B5EF4-FFF2-40B4-BE49-F238E27FC236}">
                  <a16:creationId xmlns:a16="http://schemas.microsoft.com/office/drawing/2014/main" id="{D6EA15DB-0F89-D4DF-C825-4BF19B975417}"/>
                </a:ext>
              </a:extLst>
            </p:cNvPr>
            <p:cNvSpPr/>
            <p:nvPr/>
          </p:nvSpPr>
          <p:spPr>
            <a:xfrm>
              <a:off x="5491139" y="2655254"/>
              <a:ext cx="1209722" cy="1194391"/>
            </a:xfrm>
            <a:custGeom>
              <a:avLst/>
              <a:gdLst>
                <a:gd name="connsiteX0" fmla="*/ 604861 w 1209722"/>
                <a:gd name="connsiteY0" fmla="*/ 0 h 1194391"/>
                <a:gd name="connsiteX1" fmla="*/ 613261 w 1209722"/>
                <a:gd name="connsiteY1" fmla="*/ 6282 h 1194391"/>
                <a:gd name="connsiteX2" fmla="*/ 613272 w 1209722"/>
                <a:gd name="connsiteY2" fmla="*/ 6290 h 1194391"/>
                <a:gd name="connsiteX3" fmla="*/ 613280 w 1209722"/>
                <a:gd name="connsiteY3" fmla="*/ 6298 h 1194391"/>
                <a:gd name="connsiteX4" fmla="*/ 734771 w 1209722"/>
                <a:gd name="connsiteY4" fmla="*/ 118046 h 1194391"/>
                <a:gd name="connsiteX5" fmla="*/ 769385 w 1209722"/>
                <a:gd name="connsiteY5" fmla="*/ 154788 h 1194391"/>
                <a:gd name="connsiteX6" fmla="*/ 847099 w 1209722"/>
                <a:gd name="connsiteY6" fmla="*/ 243433 h 1194391"/>
                <a:gd name="connsiteX7" fmla="*/ 881088 w 1209722"/>
                <a:gd name="connsiteY7" fmla="*/ 286158 h 1194391"/>
                <a:gd name="connsiteX8" fmla="*/ 954418 w 1209722"/>
                <a:gd name="connsiteY8" fmla="*/ 390611 h 1194391"/>
                <a:gd name="connsiteX9" fmla="*/ 976162 w 1209722"/>
                <a:gd name="connsiteY9" fmla="*/ 423220 h 1194391"/>
                <a:gd name="connsiteX10" fmla="*/ 1056187 w 1209722"/>
                <a:gd name="connsiteY10" fmla="*/ 568465 h 1194391"/>
                <a:gd name="connsiteX11" fmla="*/ 1072159 w 1209722"/>
                <a:gd name="connsiteY11" fmla="*/ 604382 h 1194391"/>
                <a:gd name="connsiteX12" fmla="*/ 1121796 w 1209722"/>
                <a:gd name="connsiteY12" fmla="*/ 723820 h 1194391"/>
                <a:gd name="connsiteX13" fmla="*/ 1139952 w 1209722"/>
                <a:gd name="connsiteY13" fmla="*/ 776419 h 1194391"/>
                <a:gd name="connsiteX14" fmla="*/ 1173727 w 1209722"/>
                <a:gd name="connsiteY14" fmla="*/ 892672 h 1194391"/>
                <a:gd name="connsiteX15" fmla="*/ 1186433 w 1209722"/>
                <a:gd name="connsiteY15" fmla="*/ 943385 h 1194391"/>
                <a:gd name="connsiteX16" fmla="*/ 1207225 w 1209722"/>
                <a:gd name="connsiteY16" fmla="*/ 1064317 h 1194391"/>
                <a:gd name="connsiteX17" fmla="*/ 1209722 w 1209722"/>
                <a:gd name="connsiteY17" fmla="*/ 1080683 h 1194391"/>
                <a:gd name="connsiteX18" fmla="*/ 1139565 w 1209722"/>
                <a:gd name="connsiteY18" fmla="*/ 1106360 h 1194391"/>
                <a:gd name="connsiteX19" fmla="*/ 1071853 w 1209722"/>
                <a:gd name="connsiteY19" fmla="*/ 1127874 h 1194391"/>
                <a:gd name="connsiteX20" fmla="*/ 1020204 w 1209722"/>
                <a:gd name="connsiteY20" fmla="*/ 1141847 h 1194391"/>
                <a:gd name="connsiteX21" fmla="*/ 936214 w 1209722"/>
                <a:gd name="connsiteY21" fmla="*/ 1160672 h 1194391"/>
                <a:gd name="connsiteX22" fmla="*/ 884713 w 1209722"/>
                <a:gd name="connsiteY22" fmla="*/ 1170535 h 1194391"/>
                <a:gd name="connsiteX23" fmla="*/ 791322 w 1209722"/>
                <a:gd name="connsiteY23" fmla="*/ 1182992 h 1194391"/>
                <a:gd name="connsiteX24" fmla="*/ 746218 w 1209722"/>
                <a:gd name="connsiteY24" fmla="*/ 1188143 h 1194391"/>
                <a:gd name="connsiteX25" fmla="*/ 604861 w 1209722"/>
                <a:gd name="connsiteY25" fmla="*/ 1194391 h 1194391"/>
                <a:gd name="connsiteX26" fmla="*/ 463505 w 1209722"/>
                <a:gd name="connsiteY26" fmla="*/ 1188143 h 1194391"/>
                <a:gd name="connsiteX27" fmla="*/ 418400 w 1209722"/>
                <a:gd name="connsiteY27" fmla="*/ 1182992 h 1194391"/>
                <a:gd name="connsiteX28" fmla="*/ 325010 w 1209722"/>
                <a:gd name="connsiteY28" fmla="*/ 1170535 h 1194391"/>
                <a:gd name="connsiteX29" fmla="*/ 273509 w 1209722"/>
                <a:gd name="connsiteY29" fmla="*/ 1160672 h 1194391"/>
                <a:gd name="connsiteX30" fmla="*/ 189518 w 1209722"/>
                <a:gd name="connsiteY30" fmla="*/ 1141846 h 1194391"/>
                <a:gd name="connsiteX31" fmla="*/ 137872 w 1209722"/>
                <a:gd name="connsiteY31" fmla="*/ 1127875 h 1194391"/>
                <a:gd name="connsiteX32" fmla="*/ 70155 w 1209722"/>
                <a:gd name="connsiteY32" fmla="*/ 1106359 h 1194391"/>
                <a:gd name="connsiteX33" fmla="*/ 0 w 1209722"/>
                <a:gd name="connsiteY33" fmla="*/ 1080683 h 1194391"/>
                <a:gd name="connsiteX34" fmla="*/ 2499 w 1209722"/>
                <a:gd name="connsiteY34" fmla="*/ 1064311 h 1194391"/>
                <a:gd name="connsiteX35" fmla="*/ 23288 w 1209722"/>
                <a:gd name="connsiteY35" fmla="*/ 943397 h 1194391"/>
                <a:gd name="connsiteX36" fmla="*/ 36001 w 1209722"/>
                <a:gd name="connsiteY36" fmla="*/ 892650 h 1194391"/>
                <a:gd name="connsiteX37" fmla="*/ 69767 w 1209722"/>
                <a:gd name="connsiteY37" fmla="*/ 776432 h 1194391"/>
                <a:gd name="connsiteX38" fmla="*/ 87931 w 1209722"/>
                <a:gd name="connsiteY38" fmla="*/ 723811 h 1194391"/>
                <a:gd name="connsiteX39" fmla="*/ 137556 w 1209722"/>
                <a:gd name="connsiteY39" fmla="*/ 604400 h 1194391"/>
                <a:gd name="connsiteX40" fmla="*/ 153538 w 1209722"/>
                <a:gd name="connsiteY40" fmla="*/ 568460 h 1194391"/>
                <a:gd name="connsiteX41" fmla="*/ 233559 w 1209722"/>
                <a:gd name="connsiteY41" fmla="*/ 423223 h 1194391"/>
                <a:gd name="connsiteX42" fmla="*/ 255310 w 1209722"/>
                <a:gd name="connsiteY42" fmla="*/ 390603 h 1194391"/>
                <a:gd name="connsiteX43" fmla="*/ 328634 w 1209722"/>
                <a:gd name="connsiteY43" fmla="*/ 286159 h 1194391"/>
                <a:gd name="connsiteX44" fmla="*/ 362624 w 1209722"/>
                <a:gd name="connsiteY44" fmla="*/ 243432 h 1194391"/>
                <a:gd name="connsiteX45" fmla="*/ 440340 w 1209722"/>
                <a:gd name="connsiteY45" fmla="*/ 154786 h 1194391"/>
                <a:gd name="connsiteX46" fmla="*/ 474950 w 1209722"/>
                <a:gd name="connsiteY46" fmla="*/ 118047 h 1194391"/>
                <a:gd name="connsiteX47" fmla="*/ 596451 w 1209722"/>
                <a:gd name="connsiteY47" fmla="*/ 6290 h 119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09722" h="1194391">
                  <a:moveTo>
                    <a:pt x="604861" y="0"/>
                  </a:moveTo>
                  <a:lnTo>
                    <a:pt x="613261" y="6282"/>
                  </a:lnTo>
                  <a:lnTo>
                    <a:pt x="613272" y="6290"/>
                  </a:lnTo>
                  <a:lnTo>
                    <a:pt x="613280" y="6298"/>
                  </a:lnTo>
                  <a:lnTo>
                    <a:pt x="734771" y="118046"/>
                  </a:lnTo>
                  <a:lnTo>
                    <a:pt x="769385" y="154788"/>
                  </a:lnTo>
                  <a:lnTo>
                    <a:pt x="847099" y="243433"/>
                  </a:lnTo>
                  <a:lnTo>
                    <a:pt x="881088" y="286158"/>
                  </a:lnTo>
                  <a:lnTo>
                    <a:pt x="954418" y="390611"/>
                  </a:lnTo>
                  <a:lnTo>
                    <a:pt x="976162" y="423220"/>
                  </a:lnTo>
                  <a:lnTo>
                    <a:pt x="1056187" y="568465"/>
                  </a:lnTo>
                  <a:lnTo>
                    <a:pt x="1072159" y="604382"/>
                  </a:lnTo>
                  <a:lnTo>
                    <a:pt x="1121796" y="723820"/>
                  </a:lnTo>
                  <a:lnTo>
                    <a:pt x="1139952" y="776419"/>
                  </a:lnTo>
                  <a:lnTo>
                    <a:pt x="1173727" y="892672"/>
                  </a:lnTo>
                  <a:lnTo>
                    <a:pt x="1186433" y="943385"/>
                  </a:lnTo>
                  <a:lnTo>
                    <a:pt x="1207225" y="1064317"/>
                  </a:lnTo>
                  <a:lnTo>
                    <a:pt x="1209722" y="1080683"/>
                  </a:lnTo>
                  <a:lnTo>
                    <a:pt x="1139565" y="1106360"/>
                  </a:lnTo>
                  <a:lnTo>
                    <a:pt x="1071853" y="1127874"/>
                  </a:lnTo>
                  <a:lnTo>
                    <a:pt x="1020204" y="1141847"/>
                  </a:lnTo>
                  <a:lnTo>
                    <a:pt x="936214" y="1160672"/>
                  </a:lnTo>
                  <a:lnTo>
                    <a:pt x="884713" y="1170535"/>
                  </a:lnTo>
                  <a:lnTo>
                    <a:pt x="791322" y="1182992"/>
                  </a:lnTo>
                  <a:lnTo>
                    <a:pt x="746218" y="1188143"/>
                  </a:lnTo>
                  <a:lnTo>
                    <a:pt x="604861" y="1194391"/>
                  </a:lnTo>
                  <a:lnTo>
                    <a:pt x="463505" y="1188143"/>
                  </a:lnTo>
                  <a:lnTo>
                    <a:pt x="418400" y="1182992"/>
                  </a:lnTo>
                  <a:lnTo>
                    <a:pt x="325010" y="1170535"/>
                  </a:lnTo>
                  <a:lnTo>
                    <a:pt x="273509" y="1160672"/>
                  </a:lnTo>
                  <a:lnTo>
                    <a:pt x="189518" y="1141846"/>
                  </a:lnTo>
                  <a:lnTo>
                    <a:pt x="137872" y="1127875"/>
                  </a:lnTo>
                  <a:lnTo>
                    <a:pt x="70155" y="1106359"/>
                  </a:lnTo>
                  <a:lnTo>
                    <a:pt x="0" y="1080683"/>
                  </a:lnTo>
                  <a:lnTo>
                    <a:pt x="2499" y="1064311"/>
                  </a:lnTo>
                  <a:lnTo>
                    <a:pt x="23288" y="943397"/>
                  </a:lnTo>
                  <a:lnTo>
                    <a:pt x="36001" y="892650"/>
                  </a:lnTo>
                  <a:lnTo>
                    <a:pt x="69767" y="776432"/>
                  </a:lnTo>
                  <a:lnTo>
                    <a:pt x="87931" y="723811"/>
                  </a:lnTo>
                  <a:lnTo>
                    <a:pt x="137556" y="604400"/>
                  </a:lnTo>
                  <a:lnTo>
                    <a:pt x="153538" y="568460"/>
                  </a:lnTo>
                  <a:lnTo>
                    <a:pt x="233559" y="423223"/>
                  </a:lnTo>
                  <a:lnTo>
                    <a:pt x="255310" y="390603"/>
                  </a:lnTo>
                  <a:lnTo>
                    <a:pt x="328634" y="286159"/>
                  </a:lnTo>
                  <a:lnTo>
                    <a:pt x="362624" y="243432"/>
                  </a:lnTo>
                  <a:lnTo>
                    <a:pt x="440340" y="154786"/>
                  </a:lnTo>
                  <a:lnTo>
                    <a:pt x="474950" y="118047"/>
                  </a:lnTo>
                  <a:lnTo>
                    <a:pt x="596451" y="629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0" name="ZoneTexte 29">
              <a:extLst>
                <a:ext uri="{FF2B5EF4-FFF2-40B4-BE49-F238E27FC236}">
                  <a16:creationId xmlns:a16="http://schemas.microsoft.com/office/drawing/2014/main" id="{116E90B7-82FD-F624-9683-D26C2E73ED32}"/>
                </a:ext>
              </a:extLst>
            </p:cNvPr>
            <p:cNvSpPr txBox="1"/>
            <p:nvPr/>
          </p:nvSpPr>
          <p:spPr>
            <a:xfrm>
              <a:off x="5336286" y="3984633"/>
              <a:ext cx="1527048" cy="307777"/>
            </a:xfrm>
            <a:prstGeom prst="rect">
              <a:avLst/>
            </a:prstGeom>
            <a:noFill/>
          </p:spPr>
          <p:txBody>
            <a:bodyPr wrap="square" rtlCol="0">
              <a:spAutoFit/>
            </a:bodyPr>
            <a:lstStyle/>
            <a:p>
              <a:pPr algn="ctr"/>
              <a:r>
                <a:rPr lang="fr-FR" sz="1400" dirty="0">
                  <a:solidFill>
                    <a:srgbClr val="FF33CC"/>
                  </a:solidFill>
                  <a:latin typeface="Amasis MT Pro" panose="02040504050005020304" pitchFamily="18" charset="0"/>
                </a:rPr>
                <a:t>Spectrographe</a:t>
              </a:r>
            </a:p>
          </p:txBody>
        </p:sp>
        <p:sp>
          <p:nvSpPr>
            <p:cNvPr id="49" name="ZoneTexte 48">
              <a:extLst>
                <a:ext uri="{FF2B5EF4-FFF2-40B4-BE49-F238E27FC236}">
                  <a16:creationId xmlns:a16="http://schemas.microsoft.com/office/drawing/2014/main" id="{D97C7060-6B04-2E12-7B47-BFA1F47161EA}"/>
                </a:ext>
              </a:extLst>
            </p:cNvPr>
            <p:cNvSpPr txBox="1"/>
            <p:nvPr/>
          </p:nvSpPr>
          <p:spPr>
            <a:xfrm>
              <a:off x="4479250" y="2578440"/>
              <a:ext cx="1527048" cy="338554"/>
            </a:xfrm>
            <a:prstGeom prst="rect">
              <a:avLst/>
            </a:prstGeom>
            <a:noFill/>
          </p:spPr>
          <p:txBody>
            <a:bodyPr wrap="square" rtlCol="0">
              <a:spAutoFit/>
            </a:bodyPr>
            <a:lstStyle/>
            <a:p>
              <a:pPr algn="ctr"/>
              <a:r>
                <a:rPr lang="fr-FR" sz="1600" dirty="0">
                  <a:solidFill>
                    <a:schemeClr val="accent2"/>
                  </a:solidFill>
                  <a:latin typeface="Amasis MT Pro" panose="02040504050005020304" pitchFamily="18" charset="0"/>
                </a:rPr>
                <a:t>Astrographe</a:t>
              </a:r>
            </a:p>
          </p:txBody>
        </p:sp>
        <p:sp>
          <p:nvSpPr>
            <p:cNvPr id="50" name="ZoneTexte 49">
              <a:extLst>
                <a:ext uri="{FF2B5EF4-FFF2-40B4-BE49-F238E27FC236}">
                  <a16:creationId xmlns:a16="http://schemas.microsoft.com/office/drawing/2014/main" id="{563DF31C-7372-20F6-154F-A02608E15CDF}"/>
                </a:ext>
              </a:extLst>
            </p:cNvPr>
            <p:cNvSpPr txBox="1"/>
            <p:nvPr/>
          </p:nvSpPr>
          <p:spPr>
            <a:xfrm>
              <a:off x="5336286" y="3151023"/>
              <a:ext cx="1527048" cy="369332"/>
            </a:xfrm>
            <a:prstGeom prst="rect">
              <a:avLst/>
            </a:prstGeom>
            <a:noFill/>
          </p:spPr>
          <p:txBody>
            <a:bodyPr wrap="square" rtlCol="0">
              <a:spAutoFit/>
            </a:bodyPr>
            <a:lstStyle/>
            <a:p>
              <a:pPr algn="ctr"/>
              <a:r>
                <a:rPr lang="fr-FR" dirty="0">
                  <a:latin typeface="Amasis MT Pro" panose="02040504050005020304" pitchFamily="18" charset="0"/>
                </a:rPr>
                <a:t>IFU</a:t>
              </a:r>
            </a:p>
          </p:txBody>
        </p:sp>
      </p:grpSp>
    </p:spTree>
    <p:extLst>
      <p:ext uri="{BB962C8B-B14F-4D97-AF65-F5344CB8AC3E}">
        <p14:creationId xmlns:p14="http://schemas.microsoft.com/office/powerpoint/2010/main" val="884484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23</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Position</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876544" y="889843"/>
            <a:ext cx="5826904" cy="5078313"/>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Les objets du ciel, sont généralement identifiés par leur position dans le référentiel céleste (</a:t>
            </a:r>
            <a:r>
              <a:rPr lang="fr-FR" b="1" dirty="0">
                <a:latin typeface="Amasis MT Pro" panose="02040504050005020304" pitchFamily="18" charset="0"/>
                <a:ea typeface="Cambria Math" panose="02040503050406030204" pitchFamily="18" charset="0"/>
              </a:rPr>
              <a:t>ICRF/ICRS</a:t>
            </a:r>
            <a:r>
              <a:rPr lang="fr-FR" dirty="0">
                <a:latin typeface="Amasis MT Pro" panose="02040504050005020304" pitchFamily="18" charset="0"/>
                <a:ea typeface="Cambria Math" panose="02040503050406030204" pitchFamily="18" charset="0"/>
              </a:rPr>
              <a:t>). C’est un référentiel sphérique : </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Ascension droite, RA (𝛼)</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Déclinaison, </a:t>
            </a:r>
            <a:r>
              <a:rPr lang="fr-FR" dirty="0" err="1">
                <a:latin typeface="Amasis MT Pro" panose="02040504050005020304" pitchFamily="18" charset="0"/>
                <a:ea typeface="Cambria Math" panose="02040503050406030204" pitchFamily="18" charset="0"/>
              </a:rPr>
              <a:t>Dec</a:t>
            </a:r>
            <a:r>
              <a:rPr lang="fr-FR" dirty="0">
                <a:latin typeface="Amasis MT Pro" panose="02040504050005020304" pitchFamily="18" charset="0"/>
                <a:ea typeface="Cambria Math" panose="02040503050406030204" pitchFamily="18" charset="0"/>
              </a:rPr>
              <a:t> (𝛿)</a:t>
            </a:r>
          </a:p>
          <a:p>
            <a:pPr marL="285750" indent="-285750" algn="just">
              <a:buFont typeface="Wingdings" panose="05000000000000000000" pitchFamily="2" charset="2"/>
              <a:buChar char="§"/>
            </a:pPr>
            <a:r>
              <a:rPr lang="fr-FR" dirty="0">
                <a:latin typeface="Amasis MT Pro" panose="02040504050005020304" pitchFamily="18" charset="0"/>
                <a:ea typeface="Cambria Math" panose="02040503050406030204" pitchFamily="18" charset="0"/>
              </a:rPr>
              <a:t>Distance (souvent omise, sauf pour des cibles proches)</a:t>
            </a:r>
          </a:p>
          <a:p>
            <a:pPr algn="just"/>
            <a:r>
              <a:rPr lang="fr-FR" dirty="0">
                <a:latin typeface="Amasis MT Pro" panose="02040504050005020304" pitchFamily="18" charset="0"/>
                <a:ea typeface="Cambria Math" panose="02040503050406030204" pitchFamily="18" charset="0"/>
              </a:rPr>
              <a:t>A cause de la précession et nutation de la Terre, ces coordonnées changent légèrement avec le temps. On prend alors souvent le 01/01/2000 comme référence (J2000).</a:t>
            </a:r>
          </a:p>
          <a:p>
            <a:pPr marL="285750" indent="-285750" algn="just">
              <a:buFont typeface="Wingdings" panose="05000000000000000000" pitchFamily="2" charset="2"/>
              <a:buChar char="§"/>
            </a:pPr>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Pour des objets plus proches (satellite artificiel, astéroïdes…), on définit un référentiel terrestre inertiel (dans lequel la Terre tourne) cartésien, comme </a:t>
            </a:r>
            <a:r>
              <a:rPr lang="fr-FR" b="1" dirty="0">
                <a:latin typeface="Amasis MT Pro" panose="02040504050005020304" pitchFamily="18" charset="0"/>
                <a:ea typeface="Cambria Math" panose="02040503050406030204" pitchFamily="18" charset="0"/>
              </a:rPr>
              <a:t>TEME</a:t>
            </a:r>
            <a:r>
              <a:rPr lang="fr-FR" dirty="0">
                <a:latin typeface="Amasis MT Pro" panose="02040504050005020304" pitchFamily="18" charset="0"/>
                <a:ea typeface="Cambria Math" panose="02040503050406030204" pitchFamily="18" charset="0"/>
              </a:rPr>
              <a:t>.</a:t>
            </a:r>
          </a:p>
          <a:p>
            <a:pPr algn="just"/>
            <a:r>
              <a:rPr lang="fr-FR" dirty="0">
                <a:latin typeface="Amasis MT Pro" panose="02040504050005020304" pitchFamily="18" charset="0"/>
                <a:ea typeface="Cambria Math" panose="02040503050406030204" pitchFamily="18" charset="0"/>
              </a:rPr>
              <a:t>Pour un observatoire terrestre, il existe également un référentiel sphérique attaché à l’observatoire (</a:t>
            </a:r>
            <a:r>
              <a:rPr lang="fr-FR" dirty="0" err="1">
                <a:latin typeface="Amasis MT Pro" panose="02040504050005020304" pitchFamily="18" charset="0"/>
                <a:ea typeface="Cambria Math" panose="02040503050406030204" pitchFamily="18" charset="0"/>
              </a:rPr>
              <a:t>azimuth</a:t>
            </a:r>
            <a:r>
              <a:rPr lang="fr-FR" dirty="0">
                <a:latin typeface="Amasis MT Pro" panose="02040504050005020304" pitchFamily="18" charset="0"/>
                <a:ea typeface="Cambria Math" panose="02040503050406030204" pitchFamily="18" charset="0"/>
              </a:rPr>
              <a:t> (angle cardinal), altitude (0° à l’horizon, 90° au zénith) et distance). Celui-ci est généralement appelé </a:t>
            </a:r>
            <a:r>
              <a:rPr lang="fr-FR" b="1" dirty="0" err="1">
                <a:latin typeface="Amasis MT Pro" panose="02040504050005020304" pitchFamily="18" charset="0"/>
                <a:ea typeface="Cambria Math" panose="02040503050406030204" pitchFamily="18" charset="0"/>
              </a:rPr>
              <a:t>AltAz</a:t>
            </a:r>
            <a:r>
              <a:rPr lang="fr-FR" dirty="0">
                <a:latin typeface="Amasis MT Pro" panose="02040504050005020304" pitchFamily="18" charset="0"/>
                <a:ea typeface="Cambria Math" panose="02040503050406030204" pitchFamily="18" charset="0"/>
              </a:rPr>
              <a:t>.</a:t>
            </a:r>
            <a:endParaRPr lang="fr-FR" b="1" dirty="0">
              <a:latin typeface="Amasis MT Pro" panose="02040504050005020304" pitchFamily="18" charset="0"/>
              <a:ea typeface="Cambria Math" panose="02040503050406030204" pitchFamily="18" charset="0"/>
            </a:endParaRPr>
          </a:p>
        </p:txBody>
      </p:sp>
      <p:pic>
        <p:nvPicPr>
          <p:cNvPr id="11" name="Image 10" descr="Une image contenant diagramme, ligne, texte, carte&#10;&#10;Description générée automatiquement">
            <a:extLst>
              <a:ext uri="{FF2B5EF4-FFF2-40B4-BE49-F238E27FC236}">
                <a16:creationId xmlns:a16="http://schemas.microsoft.com/office/drawing/2014/main" id="{60E142DE-764A-32F9-10B5-E6CD49CBFD8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226474"/>
            <a:ext cx="4114800" cy="4161559"/>
          </a:xfrm>
          <a:prstGeom prst="rect">
            <a:avLst/>
          </a:prstGeom>
        </p:spPr>
      </p:pic>
      <p:sp>
        <p:nvSpPr>
          <p:cNvPr id="13" name="ZoneTexte 12">
            <a:extLst>
              <a:ext uri="{FF2B5EF4-FFF2-40B4-BE49-F238E27FC236}">
                <a16:creationId xmlns:a16="http://schemas.microsoft.com/office/drawing/2014/main" id="{0CAC99F2-5345-5044-8833-C1D8E8E1B93A}"/>
              </a:ext>
            </a:extLst>
          </p:cNvPr>
          <p:cNvSpPr txBox="1"/>
          <p:nvPr/>
        </p:nvSpPr>
        <p:spPr>
          <a:xfrm>
            <a:off x="1297360" y="5761085"/>
            <a:ext cx="3439232" cy="374571"/>
          </a:xfrm>
          <a:prstGeom prst="roundRect">
            <a:avLst/>
          </a:prstGeom>
          <a:solidFill>
            <a:schemeClr val="tx2">
              <a:lumMod val="10000"/>
              <a:lumOff val="90000"/>
            </a:schemeClr>
          </a:solidFill>
          <a:ln w="28575">
            <a:solidFill>
              <a:schemeClr val="accent1"/>
            </a:solidFill>
            <a:prstDash val="dash"/>
          </a:ln>
        </p:spPr>
        <p:txBody>
          <a:bodyPr wrap="square" rtlCol="0">
            <a:spAutoFit/>
          </a:bodyPr>
          <a:lstStyle/>
          <a:p>
            <a:pPr algn="ctr"/>
            <a:r>
              <a:rPr lang="fr-FR" sz="1600" dirty="0">
                <a:solidFill>
                  <a:schemeClr val="accent2">
                    <a:lumMod val="75000"/>
                  </a:schemeClr>
                </a:solidFill>
                <a:latin typeface="Amasis MT Pro" panose="02040504050005020304" pitchFamily="18" charset="0"/>
              </a:rPr>
              <a:t>En Python : </a:t>
            </a:r>
            <a:r>
              <a:rPr lang="fr-FR" sz="1600" dirty="0" err="1">
                <a:solidFill>
                  <a:schemeClr val="accent2">
                    <a:lumMod val="75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astropy.coordinates</a:t>
            </a:r>
            <a:endParaRPr lang="fr-FR" sz="1600" dirty="0">
              <a:solidFill>
                <a:schemeClr val="accent2">
                  <a:lumMod val="75000"/>
                </a:schemeClr>
              </a:solidFill>
              <a:latin typeface="Consolas" panose="020B0609020204030204" pitchFamily="49" charset="0"/>
            </a:endParaRPr>
          </a:p>
        </p:txBody>
      </p:sp>
    </p:spTree>
    <p:extLst>
      <p:ext uri="{BB962C8B-B14F-4D97-AF65-F5344CB8AC3E}">
        <p14:creationId xmlns:p14="http://schemas.microsoft.com/office/powerpoint/2010/main" val="80780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24</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Mouvement propre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9E19B6C-A5F5-A54C-4A25-6C6FFBE29471}"/>
                  </a:ext>
                </a:extLst>
              </p:cNvPr>
              <p:cNvSpPr txBox="1"/>
              <p:nvPr/>
            </p:nvSpPr>
            <p:spPr>
              <a:xfrm>
                <a:off x="5876544" y="1327581"/>
                <a:ext cx="5826904" cy="452431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Les étoiles, mais plus notablement les planètes, les astéroïdes et les satellites artificiels, se déplacent dans le ciel. Ainsi, leurs coordonnées célestes (RA-</a:t>
                </a:r>
                <a:r>
                  <a:rPr lang="fr-FR" dirty="0" err="1">
                    <a:latin typeface="Amasis MT Pro" panose="02040504050005020304" pitchFamily="18" charset="0"/>
                    <a:ea typeface="Cambria Math" panose="02040503050406030204" pitchFamily="18" charset="0"/>
                  </a:rPr>
                  <a:t>Dec</a:t>
                </a:r>
                <a:r>
                  <a:rPr lang="fr-FR" dirty="0">
                    <a:latin typeface="Amasis MT Pro" panose="02040504050005020304" pitchFamily="18" charset="0"/>
                    <a:ea typeface="Cambria Math" panose="02040503050406030204" pitchFamily="18" charset="0"/>
                  </a:rPr>
                  <a:t>) changent avec le temps.</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On appelle cela le </a:t>
                </a:r>
                <a:r>
                  <a:rPr lang="fr-FR" b="1" dirty="0">
                    <a:latin typeface="Amasis MT Pro" panose="02040504050005020304" pitchFamily="18" charset="0"/>
                    <a:ea typeface="Cambria Math" panose="02040503050406030204" pitchFamily="18" charset="0"/>
                  </a:rPr>
                  <a:t>mouvement propre</a:t>
                </a:r>
                <a:r>
                  <a:rPr lang="fr-FR" dirty="0">
                    <a:latin typeface="Amasis MT Pro" panose="02040504050005020304" pitchFamily="18" charset="0"/>
                    <a:ea typeface="Cambria Math" panose="02040503050406030204" pitchFamily="18" charset="0"/>
                  </a:rPr>
                  <a:t>. Il se calcule comme le taux de changement temporel de l’ascension droite et de la déclinaison. On a donc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Δα</m:t>
                    </m:r>
                  </m:oMath>
                </a14:m>
                <a:r>
                  <a:rPr lang="fr-FR" dirty="0">
                    <a:latin typeface="Amasis MT Pro" panose="02040504050005020304" pitchFamily="18" charset="0"/>
                    <a:ea typeface="Cambria Math" panose="02040503050406030204" pitchFamily="18" charset="0"/>
                  </a:rPr>
                  <a:t> et </a:t>
                </a:r>
                <a14:m>
                  <m:oMath xmlns:m="http://schemas.openxmlformats.org/officeDocument/2006/math">
                    <m:r>
                      <m:rPr>
                        <m:sty m:val="p"/>
                      </m:rPr>
                      <a:rPr lang="fr-FR" b="0" i="0" smtClean="0">
                        <a:latin typeface="Cambria Math" panose="02040503050406030204" pitchFamily="18" charset="0"/>
                        <a:ea typeface="Cambria Math" panose="02040503050406030204" pitchFamily="18" charset="0"/>
                      </a:rPr>
                      <m:t>Δδ</m:t>
                    </m:r>
                  </m:oMath>
                </a14:m>
                <a:r>
                  <a:rPr lang="fr-FR" dirty="0">
                    <a:latin typeface="Amasis MT Pro" panose="02040504050005020304" pitchFamily="18" charset="0"/>
                    <a:ea typeface="Cambria Math" panose="02040503050406030204" pitchFamily="18" charset="0"/>
                  </a:rPr>
                  <a:t>, généralement donné en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s</m:t>
                    </m:r>
                  </m:oMath>
                </a14:m>
                <a:r>
                  <a:rPr lang="fr-FR" dirty="0">
                    <a:latin typeface="Amasis MT Pro" panose="02040504050005020304" pitchFamily="18" charset="0"/>
                    <a:ea typeface="Cambria Math" panose="02040503050406030204" pitchFamily="18" charset="0"/>
                  </a:rPr>
                  <a:t>,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h</m:t>
                    </m:r>
                  </m:oMath>
                </a14:m>
                <a:r>
                  <a:rPr lang="fr-FR" dirty="0">
                    <a:latin typeface="Amasis MT Pro" panose="02040504050005020304" pitchFamily="18" charset="0"/>
                    <a:ea typeface="Cambria Math" panose="02040503050406030204" pitchFamily="18" charset="0"/>
                  </a:rPr>
                  <a:t> ou </a:t>
                </a:r>
                <a14:m>
                  <m:oMath xmlns:m="http://schemas.openxmlformats.org/officeDocument/2006/math">
                    <m:r>
                      <a:rPr lang="fr-FR" b="0" i="0"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yr</m:t>
                    </m:r>
                  </m:oMath>
                </a14:m>
                <a:r>
                  <a:rPr lang="fr-FR" dirty="0">
                    <a:latin typeface="Amasis MT Pro" panose="02040504050005020304" pitchFamily="18" charset="0"/>
                    <a:ea typeface="Cambria Math" panose="02040503050406030204" pitchFamily="18" charset="0"/>
                  </a:rPr>
                  <a:t>.</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Si le temps d’exposition est trop important, tel que le mouvement propre multiplié par le temps d’exposition est plus grand que la pixel </a:t>
                </a:r>
                <a:r>
                  <a:rPr lang="fr-FR" dirty="0" err="1">
                    <a:latin typeface="Amasis MT Pro" panose="02040504050005020304" pitchFamily="18" charset="0"/>
                    <a:ea typeface="Cambria Math" panose="02040503050406030204" pitchFamily="18" charset="0"/>
                  </a:rPr>
                  <a:t>scale</a:t>
                </a:r>
                <a:r>
                  <a:rPr lang="fr-FR" dirty="0">
                    <a:latin typeface="Amasis MT Pro" panose="02040504050005020304" pitchFamily="18" charset="0"/>
                    <a:ea typeface="Cambria Math" panose="02040503050406030204" pitchFamily="18" charset="0"/>
                  </a:rPr>
                  <a:t>, alors la source apparaît comme un trait sur l’image. Inversement, le télescope peut suivre une cible à haut mouvement propre et alors ce sont les étoiles qui apparaîtront comme des traits.</a:t>
                </a:r>
              </a:p>
            </p:txBody>
          </p:sp>
        </mc:Choice>
        <mc:Fallback xmlns="">
          <p:sp>
            <p:nvSpPr>
              <p:cNvPr id="3" name="ZoneTexte 2">
                <a:extLst>
                  <a:ext uri="{FF2B5EF4-FFF2-40B4-BE49-F238E27FC236}">
                    <a16:creationId xmlns:a16="http://schemas.microsoft.com/office/drawing/2014/main" id="{79E19B6C-A5F5-A54C-4A25-6C6FFBE29471}"/>
                  </a:ext>
                </a:extLst>
              </p:cNvPr>
              <p:cNvSpPr txBox="1">
                <a:spLocks noRot="1" noChangeAspect="1" noMove="1" noResize="1" noEditPoints="1" noAdjustHandles="1" noChangeArrowheads="1" noChangeShapeType="1" noTextEdit="1"/>
              </p:cNvSpPr>
              <p:nvPr/>
            </p:nvSpPr>
            <p:spPr>
              <a:xfrm>
                <a:off x="5876544" y="1327581"/>
                <a:ext cx="5826904" cy="4524315"/>
              </a:xfrm>
              <a:prstGeom prst="rect">
                <a:avLst/>
              </a:prstGeom>
              <a:blipFill>
                <a:blip r:embed="rId2"/>
                <a:stretch>
                  <a:fillRect l="-837" t="-809" r="-837" b="-1213"/>
                </a:stretch>
              </a:blipFill>
            </p:spPr>
            <p:txBody>
              <a:bodyPr/>
              <a:lstStyle/>
              <a:p>
                <a:r>
                  <a:rPr lang="fr-FR">
                    <a:noFill/>
                  </a:rPr>
                  <a:t> </a:t>
                </a:r>
              </a:p>
            </p:txBody>
          </p:sp>
        </mc:Fallback>
      </mc:AlternateContent>
      <p:pic>
        <p:nvPicPr>
          <p:cNvPr id="8" name="Image 7" descr="Une image contenant capture d’écran, texte, espace, astronomie&#10;&#10;Description générée automatiquement">
            <a:extLst>
              <a:ext uri="{FF2B5EF4-FFF2-40B4-BE49-F238E27FC236}">
                <a16:creationId xmlns:a16="http://schemas.microsoft.com/office/drawing/2014/main" id="{8F35C351-D698-DC55-7BBA-FB9F4BD3AF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008" y="1671295"/>
            <a:ext cx="4702168" cy="3836886"/>
          </a:xfrm>
          <a:prstGeom prst="rect">
            <a:avLst/>
          </a:prstGeom>
        </p:spPr>
      </p:pic>
    </p:spTree>
    <p:extLst>
      <p:ext uri="{BB962C8B-B14F-4D97-AF65-F5344CB8AC3E}">
        <p14:creationId xmlns:p14="http://schemas.microsoft.com/office/powerpoint/2010/main" val="2129770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25</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Astrométrie – Parallaxe/Distance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155802" y="1679260"/>
            <a:ext cx="6674248" cy="341632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Un moyen de mesurer la </a:t>
            </a:r>
            <a:r>
              <a:rPr lang="fr-FR" b="1" dirty="0">
                <a:latin typeface="Amasis MT Pro" panose="02040504050005020304" pitchFamily="18" charset="0"/>
                <a:ea typeface="Cambria Math" panose="02040503050406030204" pitchFamily="18" charset="0"/>
              </a:rPr>
              <a:t>distance</a:t>
            </a:r>
            <a:r>
              <a:rPr lang="fr-FR" dirty="0">
                <a:latin typeface="Amasis MT Pro" panose="02040504050005020304" pitchFamily="18" charset="0"/>
                <a:ea typeface="Cambria Math" panose="02040503050406030204" pitchFamily="18" charset="0"/>
              </a:rPr>
              <a:t> à un objet astronomique est d’utiliser la parallaxe. Si le télescope bouge (orbite autour de la Terre, ou orbite de la Terre autour du Soleil), alors la cible apparaîtra à des coordonnées différentes dans le ciel. Cette différence angulaire s’appelle la </a:t>
            </a:r>
            <a:r>
              <a:rPr lang="fr-FR" b="1" dirty="0">
                <a:latin typeface="Amasis MT Pro" panose="02040504050005020304" pitchFamily="18" charset="0"/>
                <a:ea typeface="Cambria Math" panose="02040503050406030204" pitchFamily="18" charset="0"/>
              </a:rPr>
              <a:t>parallaxe</a:t>
            </a:r>
            <a:r>
              <a:rPr lang="fr-FR" dirty="0">
                <a:latin typeface="Amasis MT Pro" panose="02040504050005020304" pitchFamily="18" charset="0"/>
                <a:ea typeface="Cambria Math" panose="02040503050406030204" pitchFamily="18" charset="0"/>
              </a:rPr>
              <a:t>.  En connaissant la distance de déplacement du télescope, on peut en déduire la distance à la source.</a:t>
            </a:r>
          </a:p>
          <a:p>
            <a:pPr algn="just"/>
            <a:endParaRPr lang="fr-FR" dirty="0">
              <a:latin typeface="Amasis MT Pro" panose="02040504050005020304" pitchFamily="18" charset="0"/>
              <a:ea typeface="Cambria Math" panose="02040503050406030204" pitchFamily="18" charset="0"/>
            </a:endParaRPr>
          </a:p>
          <a:p>
            <a:pPr algn="just"/>
            <a:r>
              <a:rPr lang="fr-FR" dirty="0">
                <a:latin typeface="Amasis MT Pro" panose="02040504050005020304" pitchFamily="18" charset="0"/>
                <a:ea typeface="Cambria Math" panose="02040503050406030204" pitchFamily="18" charset="0"/>
              </a:rPr>
              <a:t>En couplant le mouvement propre et la parallaxe, les sources apparaissent dans le ciel avec une trajectoire en épicycle : le mouvement moyen étant dû au mouvement propre, et la rotation à la parallaxe.</a:t>
            </a:r>
          </a:p>
        </p:txBody>
      </p:sp>
      <p:pic>
        <p:nvPicPr>
          <p:cNvPr id="9" name="Image 8" descr="Une image contenant texte, diagramme, Police, Tracé&#10;&#10;Description générée automatiquement">
            <a:extLst>
              <a:ext uri="{FF2B5EF4-FFF2-40B4-BE49-F238E27FC236}">
                <a16:creationId xmlns:a16="http://schemas.microsoft.com/office/drawing/2014/main" id="{94A1EBB9-F8A2-34FD-B3E2-48B159677E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1534" y="2873260"/>
            <a:ext cx="3941818" cy="3162825"/>
          </a:xfrm>
          <a:prstGeom prst="rect">
            <a:avLst/>
          </a:prstGeom>
        </p:spPr>
      </p:pic>
      <p:pic>
        <p:nvPicPr>
          <p:cNvPr id="11" name="Image 10" descr="Une image contenant ligne, diagramme, Tracé, pente&#10;&#10;Description générée automatiquement">
            <a:extLst>
              <a:ext uri="{FF2B5EF4-FFF2-40B4-BE49-F238E27FC236}">
                <a16:creationId xmlns:a16="http://schemas.microsoft.com/office/drawing/2014/main" id="{26833E6B-447A-7CC7-CBC2-03877FDA2AF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4" y="980465"/>
            <a:ext cx="3941818" cy="1714458"/>
          </a:xfrm>
          <a:prstGeom prst="rect">
            <a:avLst/>
          </a:prstGeom>
        </p:spPr>
      </p:pic>
    </p:spTree>
    <p:extLst>
      <p:ext uri="{BB962C8B-B14F-4D97-AF65-F5344CB8AC3E}">
        <p14:creationId xmlns:p14="http://schemas.microsoft.com/office/powerpoint/2010/main" val="384963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26</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Photométrie – Luminosité/Magnitude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448056" y="1183342"/>
            <a:ext cx="8330184" cy="1754326"/>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A partir des images prises par un télescope, il est possible de calculer le </a:t>
            </a:r>
            <a:r>
              <a:rPr lang="fr-FR" b="1" dirty="0">
                <a:latin typeface="Amasis MT Pro" panose="02040504050005020304" pitchFamily="18" charset="0"/>
                <a:ea typeface="Cambria Math" panose="02040503050406030204" pitchFamily="18" charset="0"/>
              </a:rPr>
              <a:t>flux lumineux</a:t>
            </a:r>
            <a:r>
              <a:rPr lang="fr-FR" dirty="0">
                <a:latin typeface="Amasis MT Pro" panose="02040504050005020304" pitchFamily="18" charset="0"/>
                <a:ea typeface="Cambria Math" panose="02040503050406030204" pitchFamily="18" charset="0"/>
              </a:rPr>
              <a:t> d’une cible ponctuelle. Cela se fait généralement par photométrie d’ouverture : On somme les valeurs des pixels dans un disque contenant la source, et on soustrait la moyenne  d’un anneau autour (pour retirer le fond de ciel). Ce flux est alors donné en ADU.</a:t>
            </a:r>
          </a:p>
          <a:p>
            <a:pPr algn="just"/>
            <a:endParaRPr lang="fr-FR" dirty="0">
              <a:latin typeface="Amasis MT Pro" panose="02040504050005020304" pitchFamily="18" charset="0"/>
              <a:ea typeface="Cambria Math" panose="02040503050406030204" pitchFamily="18" charset="0"/>
            </a:endParaRPr>
          </a:p>
        </p:txBody>
      </p:sp>
      <p:pic>
        <p:nvPicPr>
          <p:cNvPr id="8" name="Image 7" descr="Une image contenant capture d’écran, cercle, texte, sphère&#10;&#10;Description générée automatiquement">
            <a:extLst>
              <a:ext uri="{FF2B5EF4-FFF2-40B4-BE49-F238E27FC236}">
                <a16:creationId xmlns:a16="http://schemas.microsoft.com/office/drawing/2014/main" id="{BBC4DED5-0254-B233-DCE5-078F8446444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7174" y="1054767"/>
            <a:ext cx="2423034" cy="1545896"/>
          </a:xfrm>
          <a:prstGeom prst="rect">
            <a:avLst/>
          </a:prstGeom>
        </p:spPr>
      </p:pic>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62AE4B46-2F7F-B88A-47BC-B661D715F579}"/>
                  </a:ext>
                </a:extLst>
              </p:cNvPr>
              <p:cNvSpPr txBox="1"/>
              <p:nvPr/>
            </p:nvSpPr>
            <p:spPr>
              <a:xfrm>
                <a:off x="448056" y="2901114"/>
                <a:ext cx="11387329" cy="349179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On parle généralement plutôt de </a:t>
                </a:r>
                <a:r>
                  <a:rPr lang="fr-FR" b="1" dirty="0">
                    <a:latin typeface="Amasis MT Pro" panose="02040504050005020304" pitchFamily="18" charset="0"/>
                    <a:ea typeface="Cambria Math" panose="02040503050406030204" pitchFamily="18" charset="0"/>
                  </a:rPr>
                  <a:t>magnitude</a:t>
                </a:r>
                <a:r>
                  <a:rPr lang="fr-FR" dirty="0">
                    <a:latin typeface="Amasis MT Pro" panose="02040504050005020304" pitchFamily="18" charset="0"/>
                    <a:ea typeface="Cambria Math" panose="02040503050406030204" pitchFamily="18" charset="0"/>
                  </a:rPr>
                  <a:t> à la place du flux. La magnitude (abréviée en </a:t>
                </a:r>
                <a:r>
                  <a:rPr lang="fr-FR" dirty="0" err="1">
                    <a:latin typeface="Amasis MT Pro" panose="02040504050005020304" pitchFamily="18" charset="0"/>
                    <a:ea typeface="Cambria Math" panose="02040503050406030204" pitchFamily="18" charset="0"/>
                  </a:rPr>
                  <a:t>mag</a:t>
                </a:r>
                <a:r>
                  <a:rPr lang="fr-FR" dirty="0">
                    <a:latin typeface="Amasis MT Pro" panose="02040504050005020304" pitchFamily="18" charset="0"/>
                    <a:ea typeface="Cambria Math" panose="02040503050406030204" pitchFamily="18" charset="0"/>
                  </a:rPr>
                  <a:t>) est une échelle logarithmique telle que les objets à forte magnitude sont les moins brillants, et que diminuer de 1 la magnitude revient à multiplier par </a:t>
                </a:r>
                <a14:m>
                  <m:oMath xmlns:m="http://schemas.openxmlformats.org/officeDocument/2006/math">
                    <m:rad>
                      <m:radPr>
                        <m:ctrlPr>
                          <a:rPr lang="fr-FR" i="1" smtClean="0">
                            <a:latin typeface="Cambria Math" panose="02040503050406030204" pitchFamily="18" charset="0"/>
                            <a:ea typeface="Cambria Math" panose="02040503050406030204" pitchFamily="18" charset="0"/>
                          </a:rPr>
                        </m:ctrlPr>
                      </m:radPr>
                      <m:deg>
                        <m:r>
                          <m:rPr>
                            <m:brk m:alnAt="7"/>
                          </m:rPr>
                          <a:rPr lang="fr-FR" b="0" i="1" smtClean="0">
                            <a:latin typeface="Cambria Math" panose="02040503050406030204" pitchFamily="18" charset="0"/>
                            <a:ea typeface="Cambria Math" panose="02040503050406030204" pitchFamily="18" charset="0"/>
                          </a:rPr>
                          <m:t>5</m:t>
                        </m:r>
                      </m:deg>
                      <m:e>
                        <m:r>
                          <a:rPr lang="fr-FR" b="0" i="1" smtClean="0">
                            <a:latin typeface="Cambria Math" panose="02040503050406030204" pitchFamily="18" charset="0"/>
                            <a:ea typeface="Cambria Math" panose="02040503050406030204" pitchFamily="18" charset="0"/>
                          </a:rPr>
                          <m:t>100</m:t>
                        </m:r>
                      </m:e>
                    </m:rad>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2.512</m:t>
                    </m:r>
                  </m:oMath>
                </a14:m>
                <a:r>
                  <a:rPr lang="fr-FR" dirty="0">
                    <a:latin typeface="Amasis MT Pro" panose="02040504050005020304" pitchFamily="18" charset="0"/>
                    <a:ea typeface="Cambria Math" panose="02040503050406030204" pitchFamily="18" charset="0"/>
                  </a:rPr>
                  <a:t> le flux. On distingue alors trois magnitudes :</a:t>
                </a: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Instrumentale</a:t>
                </a:r>
                <a:r>
                  <a:rPr lang="fr-FR" dirty="0">
                    <a:latin typeface="Amasis MT Pro" panose="02040504050005020304" pitchFamily="18" charset="0"/>
                    <a:ea typeface="Cambria Math" panose="02040503050406030204" pitchFamily="18" charset="0"/>
                  </a:rPr>
                  <a:t> : Calculée directement à partir de la photométrie d’ouverture </a:t>
                </a:r>
                <a14:m>
                  <m:oMath xmlns:m="http://schemas.openxmlformats.org/officeDocument/2006/math">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𝐢𝐧𝐬</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𝟐</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𝟓</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𝐥𝐨𝐠</m:t>
                        </m:r>
                      </m:e>
                      <m:sub>
                        <m:r>
                          <a:rPr lang="fr-FR" b="1" i="0" smtClean="0">
                            <a:latin typeface="Cambria Math" panose="02040503050406030204" pitchFamily="18" charset="0"/>
                            <a:ea typeface="Cambria Math" panose="02040503050406030204" pitchFamily="18" charset="0"/>
                          </a:rPr>
                          <m:t>𝟏𝟎</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𝐀𝐃𝐔</m:t>
                    </m:r>
                    <m:r>
                      <a:rPr lang="fr-FR" b="1" i="0" smtClean="0">
                        <a:latin typeface="Cambria Math" panose="02040503050406030204" pitchFamily="18" charset="0"/>
                        <a:ea typeface="Cambria Math" panose="02040503050406030204" pitchFamily="18" charset="0"/>
                      </a:rPr>
                      <m:t>/</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𝐭</m:t>
                        </m:r>
                      </m:e>
                      <m:sub>
                        <m:r>
                          <a:rPr lang="fr-FR" b="1" i="0" smtClean="0">
                            <a:latin typeface="Cambria Math" panose="02040503050406030204" pitchFamily="18" charset="0"/>
                            <a:ea typeface="Cambria Math" panose="02040503050406030204" pitchFamily="18" charset="0"/>
                          </a:rPr>
                          <m:t>𝐞𝐱𝐩</m:t>
                        </m:r>
                      </m:sub>
                    </m:sSub>
                    <m:r>
                      <a:rPr lang="fr-FR" b="1" i="0" smtClean="0">
                        <a:latin typeface="Cambria Math" panose="02040503050406030204" pitchFamily="18" charset="0"/>
                        <a:ea typeface="Cambria Math" panose="02040503050406030204" pitchFamily="18" charset="0"/>
                      </a:rPr>
                      <m:t>)</m:t>
                    </m:r>
                  </m:oMath>
                </a14:m>
                <a:r>
                  <a:rPr lang="fr-FR" dirty="0">
                    <a:latin typeface="Amasis MT Pro" panose="02040504050005020304" pitchFamily="18" charset="0"/>
                    <a:ea typeface="Cambria Math" panose="02040503050406030204" pitchFamily="18" charset="0"/>
                  </a:rPr>
                  <a:t>. Elle dépend du télescope utilisé et nécessite une calibration</a:t>
                </a: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Apparente</a:t>
                </a:r>
                <a:r>
                  <a:rPr lang="fr-FR" dirty="0">
                    <a:latin typeface="Amasis MT Pro" panose="02040504050005020304" pitchFamily="18" charset="0"/>
                    <a:ea typeface="Cambria Math" panose="02040503050406030204" pitchFamily="18" charset="0"/>
                  </a:rPr>
                  <a:t> : C’est la magnitude la plus utilisée, car calibrée et comparable entre différents télescopes. Pour l’obtenir, il faut observer des cibles de référence dont la magnitude est connue afin de déterminer le </a:t>
                </a:r>
                <a:r>
                  <a:rPr lang="fr-FR" i="1" dirty="0" err="1">
                    <a:latin typeface="Amasis MT Pro" panose="02040504050005020304" pitchFamily="18" charset="0"/>
                    <a:ea typeface="Cambria Math" panose="02040503050406030204" pitchFamily="18" charset="0"/>
                  </a:rPr>
                  <a:t>zeropoint</a:t>
                </a:r>
                <a:r>
                  <a:rPr lang="fr-FR" dirty="0">
                    <a:latin typeface="Amasis MT Pro" panose="02040504050005020304" pitchFamily="18" charset="0"/>
                    <a:ea typeface="Cambria Math" panose="02040503050406030204" pitchFamily="18" charset="0"/>
                  </a:rPr>
                  <a:t> ZP de l’instrument tel que </a:t>
                </a:r>
                <a14:m>
                  <m:oMath xmlns:m="http://schemas.openxmlformats.org/officeDocument/2006/math">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𝐚𝐩𝐩</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𝐦𝐚</m:t>
                    </m:r>
                    <m:sSub>
                      <m:sSubPr>
                        <m:ctrlPr>
                          <a:rPr lang="fr-FR" b="1" i="1" smtClean="0">
                            <a:latin typeface="Cambria Math" panose="02040503050406030204" pitchFamily="18" charset="0"/>
                            <a:ea typeface="Cambria Math" panose="02040503050406030204" pitchFamily="18" charset="0"/>
                          </a:rPr>
                        </m:ctrlPr>
                      </m:sSubPr>
                      <m:e>
                        <m:r>
                          <a:rPr lang="fr-FR" b="1" i="0" smtClean="0">
                            <a:latin typeface="Cambria Math" panose="02040503050406030204" pitchFamily="18" charset="0"/>
                            <a:ea typeface="Cambria Math" panose="02040503050406030204" pitchFamily="18" charset="0"/>
                          </a:rPr>
                          <m:t>𝐠</m:t>
                        </m:r>
                      </m:e>
                      <m:sub>
                        <m:r>
                          <a:rPr lang="fr-FR" b="1" i="0" smtClean="0">
                            <a:latin typeface="Cambria Math" panose="02040503050406030204" pitchFamily="18" charset="0"/>
                            <a:ea typeface="Cambria Math" panose="02040503050406030204" pitchFamily="18" charset="0"/>
                          </a:rPr>
                          <m:t>𝐢𝐧𝐬</m:t>
                        </m:r>
                      </m:sub>
                    </m:sSub>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𝐙𝐏</m:t>
                    </m:r>
                  </m:oMath>
                </a14:m>
                <a:endParaRPr lang="fr-FR" b="1" dirty="0">
                  <a:latin typeface="Amasis MT Pro" panose="02040504050005020304" pitchFamily="18" charset="0"/>
                  <a:ea typeface="Cambria Math" panose="02040503050406030204" pitchFamily="18" charset="0"/>
                </a:endParaRPr>
              </a:p>
              <a:p>
                <a:pPr marL="285750" indent="-285750" algn="just">
                  <a:buFont typeface="Wingdings" panose="05000000000000000000" pitchFamily="2" charset="2"/>
                  <a:buChar char="§"/>
                </a:pPr>
                <a:r>
                  <a:rPr lang="fr-FR" b="1" dirty="0">
                    <a:latin typeface="Amasis MT Pro" panose="02040504050005020304" pitchFamily="18" charset="0"/>
                    <a:ea typeface="Cambria Math" panose="02040503050406030204" pitchFamily="18" charset="0"/>
                  </a:rPr>
                  <a:t>Absolue</a:t>
                </a:r>
                <a:r>
                  <a:rPr lang="fr-FR" dirty="0">
                    <a:latin typeface="Amasis MT Pro" panose="02040504050005020304" pitchFamily="18" charset="0"/>
                    <a:ea typeface="Cambria Math" panose="02040503050406030204" pitchFamily="18" charset="0"/>
                  </a:rPr>
                  <a:t> : La magnitude apparente dépend de la distance, suivant la loi en inverse carré. On peut alors définir une magnitude absolue comme la magnitude qu’aurait la source à une certaine distance (10pc pour les étoiles, 1AU pour les astéroïdes). Elle nécessite une mesure précise de la distance.</a:t>
                </a:r>
              </a:p>
              <a:p>
                <a:endParaRPr lang="fr-FR" dirty="0"/>
              </a:p>
            </p:txBody>
          </p:sp>
        </mc:Choice>
        <mc:Fallback xmlns="">
          <p:sp>
            <p:nvSpPr>
              <p:cNvPr id="12" name="ZoneTexte 11">
                <a:extLst>
                  <a:ext uri="{FF2B5EF4-FFF2-40B4-BE49-F238E27FC236}">
                    <a16:creationId xmlns:a16="http://schemas.microsoft.com/office/drawing/2014/main" id="{62AE4B46-2F7F-B88A-47BC-B661D715F579}"/>
                  </a:ext>
                </a:extLst>
              </p:cNvPr>
              <p:cNvSpPr txBox="1">
                <a:spLocks noRot="1" noChangeAspect="1" noMove="1" noResize="1" noEditPoints="1" noAdjustHandles="1" noChangeArrowheads="1" noChangeShapeType="1" noTextEdit="1"/>
              </p:cNvSpPr>
              <p:nvPr/>
            </p:nvSpPr>
            <p:spPr>
              <a:xfrm>
                <a:off x="448056" y="2901114"/>
                <a:ext cx="11387329" cy="3491790"/>
              </a:xfrm>
              <a:prstGeom prst="rect">
                <a:avLst/>
              </a:prstGeom>
              <a:blipFill>
                <a:blip r:embed="rId3"/>
                <a:stretch>
                  <a:fillRect l="-482" t="-1047" r="-428"/>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06C25B24-2982-ABE8-13BA-A3CFE79079A1}"/>
              </a:ext>
            </a:extLst>
          </p:cNvPr>
          <p:cNvSpPr txBox="1"/>
          <p:nvPr/>
        </p:nvSpPr>
        <p:spPr>
          <a:xfrm>
            <a:off x="4242816" y="2403654"/>
            <a:ext cx="4535424" cy="374571"/>
          </a:xfrm>
          <a:prstGeom prst="roundRect">
            <a:avLst/>
          </a:prstGeom>
          <a:solidFill>
            <a:schemeClr val="tx2">
              <a:lumMod val="10000"/>
              <a:lumOff val="90000"/>
            </a:schemeClr>
          </a:solidFill>
          <a:ln w="28575">
            <a:solidFill>
              <a:schemeClr val="accent1"/>
            </a:solidFill>
            <a:prstDash val="dash"/>
          </a:ln>
        </p:spPr>
        <p:txBody>
          <a:bodyPr wrap="square" rtlCol="0">
            <a:spAutoFit/>
          </a:bodyPr>
          <a:lstStyle/>
          <a:p>
            <a:pPr algn="ctr"/>
            <a:r>
              <a:rPr lang="fr-FR" sz="1600" dirty="0">
                <a:solidFill>
                  <a:schemeClr val="accent2"/>
                </a:solidFill>
                <a:latin typeface="Amasis MT Pro" panose="02040504050005020304" pitchFamily="18" charset="0"/>
              </a:rPr>
              <a:t>En Python : </a:t>
            </a:r>
            <a:r>
              <a:rPr lang="fr-FR" sz="1600" dirty="0" err="1">
                <a:solidFill>
                  <a:schemeClr val="accent2"/>
                </a:solidFill>
                <a:latin typeface="Consolas" panose="020B0609020204030204" pitchFamily="49" charset="0"/>
                <a:hlinkClick r:id="rId4">
                  <a:extLst>
                    <a:ext uri="{A12FA001-AC4F-418D-AE19-62706E023703}">
                      <ahyp:hlinkClr xmlns:ahyp="http://schemas.microsoft.com/office/drawing/2018/hyperlinkcolor" val="tx"/>
                    </a:ext>
                  </a:extLst>
                </a:hlinkClick>
              </a:rPr>
              <a:t>photutils</a:t>
            </a:r>
            <a:r>
              <a:rPr lang="fr-FR" sz="1600" dirty="0">
                <a:solidFill>
                  <a:schemeClr val="accent2"/>
                </a:solidFill>
                <a:latin typeface="Consolas" panose="020B0609020204030204" pitchFamily="49" charset="0"/>
              </a:rPr>
              <a:t> </a:t>
            </a:r>
            <a:r>
              <a:rPr lang="fr-FR" sz="1600" dirty="0">
                <a:solidFill>
                  <a:schemeClr val="accent2"/>
                </a:solidFill>
                <a:latin typeface="Amasis MT Pro" panose="02040504050005020304" pitchFamily="18" charset="0"/>
              </a:rPr>
              <a:t>/ Logiciel : </a:t>
            </a:r>
            <a:r>
              <a:rPr lang="fr-FR" sz="1600" dirty="0" err="1">
                <a:solidFill>
                  <a:schemeClr val="accent2"/>
                </a:solidFill>
                <a:latin typeface="Amasis MT Pro" panose="02040504050005020304" pitchFamily="18" charset="0"/>
              </a:rPr>
              <a:t>AstroImageJ</a:t>
            </a:r>
            <a:endParaRPr lang="fr-FR" sz="1600" dirty="0">
              <a:solidFill>
                <a:schemeClr val="accent2"/>
              </a:solidFill>
              <a:latin typeface="Amasis MT Pro" panose="02040504050005020304" pitchFamily="18" charset="0"/>
            </a:endParaRPr>
          </a:p>
        </p:txBody>
      </p:sp>
    </p:spTree>
    <p:extLst>
      <p:ext uri="{BB962C8B-B14F-4D97-AF65-F5344CB8AC3E}">
        <p14:creationId xmlns:p14="http://schemas.microsoft.com/office/powerpoint/2010/main" val="305716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27</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Photométrie – Couleur, filtres</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39845" y="1116013"/>
            <a:ext cx="8142352" cy="203132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Afin d’en apprendre plus sur les sources étudiées, et faire de la spectroscopie très basse résolution, on peut placer des </a:t>
            </a:r>
            <a:r>
              <a:rPr lang="fr-FR" b="1" dirty="0">
                <a:latin typeface="Amasis MT Pro" panose="02040504050005020304" pitchFamily="18" charset="0"/>
                <a:ea typeface="Cambria Math" panose="02040503050406030204" pitchFamily="18" charset="0"/>
              </a:rPr>
              <a:t>filtres</a:t>
            </a:r>
            <a:r>
              <a:rPr lang="fr-FR" dirty="0">
                <a:latin typeface="Amasis MT Pro" panose="02040504050005020304" pitchFamily="18" charset="0"/>
                <a:ea typeface="Cambria Math" panose="02040503050406030204" pitchFamily="18" charset="0"/>
              </a:rPr>
              <a:t> de couleur devant le capteur de l’instrument. Ces filtres permettent de laisser passer des gammes plus ou moins larges de longueur d’onde (il ne faut pas oublier que cet effet se multiplie à celui de l’efficacité quantique). Il existe plusieurs jeux de filtres différents. Dans le domaine visible, les deux plus communs sont les filtres </a:t>
            </a:r>
            <a:r>
              <a:rPr lang="fr-FR" b="1" dirty="0">
                <a:latin typeface="Amasis MT Pro" panose="02040504050005020304" pitchFamily="18" charset="0"/>
                <a:ea typeface="Cambria Math" panose="02040503050406030204" pitchFamily="18" charset="0"/>
              </a:rPr>
              <a:t>UBVRI</a:t>
            </a:r>
            <a:r>
              <a:rPr lang="fr-FR" dirty="0">
                <a:latin typeface="Amasis MT Pro" panose="02040504050005020304" pitchFamily="18" charset="0"/>
                <a:ea typeface="Cambria Math" panose="02040503050406030204" pitchFamily="18" charset="0"/>
              </a:rPr>
              <a:t> (Johnson-Cousin) et les filtres </a:t>
            </a:r>
            <a:r>
              <a:rPr lang="fr-FR" b="1" dirty="0" err="1">
                <a:latin typeface="Amasis MT Pro" panose="02040504050005020304" pitchFamily="18" charset="0"/>
                <a:ea typeface="Cambria Math" panose="02040503050406030204" pitchFamily="18" charset="0"/>
              </a:rPr>
              <a:t>ugriz</a:t>
            </a:r>
            <a:r>
              <a:rPr lang="fr-FR" dirty="0">
                <a:latin typeface="Amasis MT Pro" panose="02040504050005020304" pitchFamily="18" charset="0"/>
                <a:ea typeface="Cambria Math" panose="02040503050406030204" pitchFamily="18" charset="0"/>
              </a:rPr>
              <a:t> (SDSS/Sloan).</a:t>
            </a: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descr="Une image contenant texte, capture d’écran, Graphique, Caractère coloré&#10;&#10;Description générée automatiquement">
            <a:extLst>
              <a:ext uri="{FF2B5EF4-FFF2-40B4-BE49-F238E27FC236}">
                <a16:creationId xmlns:a16="http://schemas.microsoft.com/office/drawing/2014/main" id="{75419D3B-A72C-5287-B957-966C34CB1EC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3853"/>
          <a:stretch/>
        </p:blipFill>
        <p:spPr>
          <a:xfrm>
            <a:off x="9039162" y="493509"/>
            <a:ext cx="2684590" cy="3116263"/>
          </a:xfrm>
          <a:prstGeom prst="rect">
            <a:avLst/>
          </a:prstGeom>
        </p:spPr>
      </p:pic>
      <p:pic>
        <p:nvPicPr>
          <p:cNvPr id="13" name="Image 12" descr="Une image contenant Tracé, ligne, texte, diagramme&#10;&#10;Description générée automatiquement">
            <a:extLst>
              <a:ext uri="{FF2B5EF4-FFF2-40B4-BE49-F238E27FC236}">
                <a16:creationId xmlns:a16="http://schemas.microsoft.com/office/drawing/2014/main" id="{BA3D7459-D22F-DBE6-1CDC-46A79A491E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880" y="3418940"/>
            <a:ext cx="5067300" cy="2533650"/>
          </a:xfrm>
          <a:prstGeom prst="rect">
            <a:avLst/>
          </a:prstGeom>
        </p:spPr>
      </p:pic>
      <p:sp>
        <p:nvSpPr>
          <p:cNvPr id="14" name="ZoneTexte 13">
            <a:extLst>
              <a:ext uri="{FF2B5EF4-FFF2-40B4-BE49-F238E27FC236}">
                <a16:creationId xmlns:a16="http://schemas.microsoft.com/office/drawing/2014/main" id="{3564E4A5-4EA7-6232-3D8C-0E452CF81D28}"/>
              </a:ext>
            </a:extLst>
          </p:cNvPr>
          <p:cNvSpPr txBox="1"/>
          <p:nvPr/>
        </p:nvSpPr>
        <p:spPr>
          <a:xfrm>
            <a:off x="4764024" y="3771849"/>
            <a:ext cx="6959728" cy="1754326"/>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Etant donné que les sources astronomiques n’émettent (ou ne réfléchissent) pas autant de lumière dans les différentes longueurs d’onde (à cause de la température pour les étoiles, ou de raies d’absorption pour les astéroïdes, par exemple), leur magnitude dépend du filtre utilisé. On peut alors définir des </a:t>
            </a:r>
            <a:r>
              <a:rPr lang="fr-FR" b="1" dirty="0">
                <a:latin typeface="Amasis MT Pro" panose="02040504050005020304" pitchFamily="18" charset="0"/>
                <a:ea typeface="Cambria Math" panose="02040503050406030204" pitchFamily="18" charset="0"/>
              </a:rPr>
              <a:t>couleurs</a:t>
            </a:r>
            <a:r>
              <a:rPr lang="fr-FR" dirty="0">
                <a:latin typeface="Amasis MT Pro" panose="02040504050005020304" pitchFamily="18" charset="0"/>
                <a:ea typeface="Cambria Math" panose="02040503050406030204" pitchFamily="18" charset="0"/>
              </a:rPr>
              <a:t> comme la différence entre la magnitude mesurée avec deux filtres.</a:t>
            </a:r>
            <a:endParaRPr lang="fr-FR" b="1" dirty="0">
              <a:latin typeface="Amasis MT Pro" panose="02040504050005020304" pitchFamily="18" charset="0"/>
              <a:ea typeface="Cambria Math" panose="02040503050406030204" pitchFamily="18" charset="0"/>
            </a:endParaRPr>
          </a:p>
        </p:txBody>
      </p:sp>
      <p:sp>
        <p:nvSpPr>
          <p:cNvPr id="15" name="ZoneTexte 14">
            <a:extLst>
              <a:ext uri="{FF2B5EF4-FFF2-40B4-BE49-F238E27FC236}">
                <a16:creationId xmlns:a16="http://schemas.microsoft.com/office/drawing/2014/main" id="{D3508C5C-2C0F-A196-A9A3-9410BFC54C91}"/>
              </a:ext>
            </a:extLst>
          </p:cNvPr>
          <p:cNvSpPr txBox="1"/>
          <p:nvPr/>
        </p:nvSpPr>
        <p:spPr>
          <a:xfrm>
            <a:off x="4764024" y="5960237"/>
            <a:ext cx="6720840" cy="338554"/>
          </a:xfrm>
          <a:prstGeom prst="rect">
            <a:avLst/>
          </a:prstGeom>
          <a:noFill/>
        </p:spPr>
        <p:txBody>
          <a:bodyPr wrap="square" rtlCol="0">
            <a:spAutoFit/>
          </a:bodyPr>
          <a:lstStyle/>
          <a:p>
            <a:r>
              <a:rPr lang="fr-FR" sz="1600" i="1" dirty="0">
                <a:latin typeface="Amasis MT Pro" panose="02040504050005020304" pitchFamily="18" charset="0"/>
              </a:rPr>
              <a:t>N.B. </a:t>
            </a:r>
            <a:r>
              <a:rPr lang="fr-FR" sz="1600" i="1" dirty="0">
                <a:latin typeface="Amasis MT Pro" panose="02040504050005020304" pitchFamily="18" charset="0"/>
                <a:ea typeface="Cambria Math" panose="02040503050406030204" pitchFamily="18" charset="0"/>
              </a:rPr>
              <a:t>Si rien n’est précisé, c’est souvent la magnitude avec le filtre V qui est donnée</a:t>
            </a:r>
            <a:endParaRPr lang="fr-FR" sz="1600" i="1" dirty="0">
              <a:latin typeface="Amasis MT Pro" panose="02040504050005020304" pitchFamily="18" charset="0"/>
            </a:endParaRPr>
          </a:p>
        </p:txBody>
      </p:sp>
    </p:spTree>
    <p:extLst>
      <p:ext uri="{BB962C8B-B14F-4D97-AF65-F5344CB8AC3E}">
        <p14:creationId xmlns:p14="http://schemas.microsoft.com/office/powerpoint/2010/main" val="1363934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28</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Spectroscopie</a:t>
            </a:r>
            <a:endParaRPr lang="fr-FR" sz="1400" b="1" dirty="0">
              <a:latin typeface="Amasis MT Pro" panose="020F0502020204030204" pitchFamily="18" charset="0"/>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9E19B6C-A5F5-A54C-4A25-6C6FFBE29471}"/>
                  </a:ext>
                </a:extLst>
              </p:cNvPr>
              <p:cNvSpPr txBox="1"/>
              <p:nvPr/>
            </p:nvSpPr>
            <p:spPr>
              <a:xfrm>
                <a:off x="539845" y="987564"/>
                <a:ext cx="11030363" cy="2308324"/>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Chaque source a son spectre propre, qui permet d’apprendre énormément de paramètres physiques (température d’une étoile, vitesse radiale, composition chimique, distance et âge d’une galaxie…). Pour l’obtenir, l’idée est de placer un élément dispersif (réseau ou prisme) sur le chemin de la lumière dans le télescope pour le transformer en </a:t>
                </a:r>
                <a:r>
                  <a:rPr lang="fr-FR" b="1" dirty="0">
                    <a:latin typeface="Amasis MT Pro" panose="02040504050005020304" pitchFamily="18" charset="0"/>
                    <a:ea typeface="Cambria Math" panose="02040503050406030204" pitchFamily="18" charset="0"/>
                  </a:rPr>
                  <a:t>spectrographe</a:t>
                </a:r>
                <a:r>
                  <a:rPr lang="fr-FR" dirty="0">
                    <a:latin typeface="Amasis MT Pro" panose="02040504050005020304" pitchFamily="18" charset="0"/>
                    <a:ea typeface="Cambria Math" panose="02040503050406030204" pitchFamily="18" charset="0"/>
                  </a:rPr>
                  <a:t>. Cela vient avec deux changements majeurs : la lumière étant étalée, le temps d’exposition doit être augmenté de manière conséquente ; et pour éviter que les spectres ne se mélangent, on place une fente à l’entrée du spectrographe, ce qui ne permet d’observer qu’une seule cible à la fois. Une caractéristique principale d’un spectrographe est sa résolution </a:t>
                </a:r>
                <a14:m>
                  <m:oMath xmlns:m="http://schemas.openxmlformats.org/officeDocument/2006/math">
                    <m:r>
                      <a:rPr lang="fr-FR" b="1" i="0" smtClean="0">
                        <a:latin typeface="Cambria Math" panose="02040503050406030204" pitchFamily="18" charset="0"/>
                        <a:ea typeface="Cambria Math" panose="02040503050406030204" pitchFamily="18" charset="0"/>
                      </a:rPr>
                      <m:t>𝐑</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𝚫𝛌</m:t>
                    </m:r>
                    <m:r>
                      <a:rPr lang="fr-FR" b="1" i="0"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𝛌</m:t>
                    </m:r>
                  </m:oMath>
                </a14:m>
                <a:r>
                  <a:rPr lang="fr-FR" b="1" dirty="0">
                    <a:latin typeface="Amasis MT Pro" panose="02040504050005020304" pitchFamily="18" charset="0"/>
                    <a:ea typeface="Cambria Math" panose="02040503050406030204" pitchFamily="18" charset="0"/>
                  </a:rPr>
                  <a:t> </a:t>
                </a:r>
                <a:r>
                  <a:rPr lang="fr-FR" dirty="0">
                    <a:latin typeface="Amasis MT Pro" panose="02040504050005020304" pitchFamily="18" charset="0"/>
                    <a:ea typeface="Cambria Math" panose="02040503050406030204" pitchFamily="18" charset="0"/>
                  </a:rPr>
                  <a:t>qui mesure la capacité à séparer deux longueurs d’onde dans le spectre.</a:t>
                </a:r>
              </a:p>
            </p:txBody>
          </p:sp>
        </mc:Choice>
        <mc:Fallback xmlns="">
          <p:sp>
            <p:nvSpPr>
              <p:cNvPr id="3" name="ZoneTexte 2">
                <a:extLst>
                  <a:ext uri="{FF2B5EF4-FFF2-40B4-BE49-F238E27FC236}">
                    <a16:creationId xmlns:a16="http://schemas.microsoft.com/office/drawing/2014/main" id="{79E19B6C-A5F5-A54C-4A25-6C6FFBE29471}"/>
                  </a:ext>
                </a:extLst>
              </p:cNvPr>
              <p:cNvSpPr txBox="1">
                <a:spLocks noRot="1" noChangeAspect="1" noMove="1" noResize="1" noEditPoints="1" noAdjustHandles="1" noChangeArrowheads="1" noChangeShapeType="1" noTextEdit="1"/>
              </p:cNvSpPr>
              <p:nvPr/>
            </p:nvSpPr>
            <p:spPr>
              <a:xfrm>
                <a:off x="539845" y="987564"/>
                <a:ext cx="11030363" cy="2308324"/>
              </a:xfrm>
              <a:prstGeom prst="rect">
                <a:avLst/>
              </a:prstGeom>
              <a:blipFill>
                <a:blip r:embed="rId2"/>
                <a:stretch>
                  <a:fillRect l="-498" t="-1319" r="-442" b="-3166"/>
                </a:stretch>
              </a:blipFill>
            </p:spPr>
            <p:txBody>
              <a:bodyPr/>
              <a:lstStyle/>
              <a:p>
                <a:r>
                  <a:rPr lang="fr-FR">
                    <a:noFill/>
                  </a:rPr>
                  <a:t> </a:t>
                </a:r>
              </a:p>
            </p:txBody>
          </p:sp>
        </mc:Fallback>
      </mc:AlternateContent>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descr="Une image contenant texte, capture d’écran, Tracé, ligne&#10;&#10;Description générée automatiquement">
            <a:extLst>
              <a:ext uri="{FF2B5EF4-FFF2-40B4-BE49-F238E27FC236}">
                <a16:creationId xmlns:a16="http://schemas.microsoft.com/office/drawing/2014/main" id="{EB886CCC-33DE-B50B-0BC6-B9BEDDC51D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7474" y="3429000"/>
            <a:ext cx="5078779" cy="2708683"/>
          </a:xfrm>
          <a:prstGeom prst="rect">
            <a:avLst/>
          </a:prstGeom>
        </p:spPr>
      </p:pic>
      <p:pic>
        <p:nvPicPr>
          <p:cNvPr id="12" name="Image 11" descr="Une image contenant art&#10;&#10;Description générée automatiquement">
            <a:extLst>
              <a:ext uri="{FF2B5EF4-FFF2-40B4-BE49-F238E27FC236}">
                <a16:creationId xmlns:a16="http://schemas.microsoft.com/office/drawing/2014/main" id="{673960A7-BF0A-37CC-F123-E902A3FAD0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1004" y="3405390"/>
            <a:ext cx="3201212" cy="2465046"/>
          </a:xfrm>
          <a:prstGeom prst="rect">
            <a:avLst/>
          </a:prstGeom>
        </p:spPr>
      </p:pic>
      <p:sp>
        <p:nvSpPr>
          <p:cNvPr id="16" name="ZoneTexte 15">
            <a:extLst>
              <a:ext uri="{FF2B5EF4-FFF2-40B4-BE49-F238E27FC236}">
                <a16:creationId xmlns:a16="http://schemas.microsoft.com/office/drawing/2014/main" id="{3F62F16F-7402-E040-518E-C4D1409658A8}"/>
              </a:ext>
            </a:extLst>
          </p:cNvPr>
          <p:cNvSpPr txBox="1"/>
          <p:nvPr/>
        </p:nvSpPr>
        <p:spPr>
          <a:xfrm>
            <a:off x="7854860" y="5731936"/>
            <a:ext cx="3189666" cy="307777"/>
          </a:xfrm>
          <a:prstGeom prst="rect">
            <a:avLst/>
          </a:prstGeom>
          <a:noFill/>
        </p:spPr>
        <p:txBody>
          <a:bodyPr wrap="square" rtlCol="0">
            <a:spAutoFit/>
          </a:bodyPr>
          <a:lstStyle/>
          <a:p>
            <a:pPr algn="ctr"/>
            <a:r>
              <a:rPr lang="fr-FR" sz="1400" i="1" dirty="0">
                <a:latin typeface="Amasis MT Pro" panose="02040504050005020304" pitchFamily="18" charset="0"/>
              </a:rPr>
              <a:t>Spectrographe Czerny-Turner</a:t>
            </a:r>
          </a:p>
        </p:txBody>
      </p:sp>
    </p:spTree>
    <p:extLst>
      <p:ext uri="{BB962C8B-B14F-4D97-AF65-F5344CB8AC3E}">
        <p14:creationId xmlns:p14="http://schemas.microsoft.com/office/powerpoint/2010/main" val="2416157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29</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Astéroïdes – Courbe de lumière</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833872" y="987564"/>
            <a:ext cx="5736336" cy="4524315"/>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Pour étudier les astéroïdes, en plus de l’astrométrie pour obtenir leur position et trajectoire, on peut utiliser la photométrie et son évolution en fonction du temps. Pour cela, on mesure la magnitude de l’astéroïde très fréquemment (toutes les dizaines de secondes ou minutes), ce qui permet de tracer une </a:t>
            </a:r>
            <a:r>
              <a:rPr lang="fr-FR" b="1" dirty="0">
                <a:latin typeface="Amasis MT Pro" panose="02040504050005020304" pitchFamily="18" charset="0"/>
                <a:ea typeface="Cambria Math" panose="02040503050406030204" pitchFamily="18" charset="0"/>
              </a:rPr>
              <a:t>courbe de lumière</a:t>
            </a:r>
            <a:r>
              <a:rPr lang="fr-FR" dirty="0">
                <a:latin typeface="Amasis MT Pro" panose="02040504050005020304" pitchFamily="18" charset="0"/>
                <a:ea typeface="Cambria Math" panose="02040503050406030204" pitchFamily="18" charset="0"/>
              </a:rPr>
              <a:t>. On observe alors que la magnitude varie, ce qui peut s’expliquer par deux principaux facteurs : changement de surface projetée (l’astéroïde a une forme allongée et présente son côté long ou court) et différences d’albedo sur sa surface. La courbe de lumière est périodique, ce qui permet de mesurer la </a:t>
            </a:r>
            <a:r>
              <a:rPr lang="fr-FR" b="1" dirty="0">
                <a:latin typeface="Amasis MT Pro" panose="02040504050005020304" pitchFamily="18" charset="0"/>
                <a:ea typeface="Cambria Math" panose="02040503050406030204" pitchFamily="18" charset="0"/>
              </a:rPr>
              <a:t>période de rotation </a:t>
            </a:r>
            <a:r>
              <a:rPr lang="fr-FR" dirty="0">
                <a:latin typeface="Amasis MT Pro" panose="02040504050005020304" pitchFamily="18" charset="0"/>
                <a:ea typeface="Cambria Math" panose="02040503050406030204" pitchFamily="18" charset="0"/>
              </a:rPr>
              <a:t>de l’astéroïde. De plus, en observant la courbe de lumière à différentes dates (donc sous un éclairage par le Soleil différent), il est possible de calculer la </a:t>
            </a:r>
            <a:r>
              <a:rPr lang="fr-FR" b="1" dirty="0">
                <a:latin typeface="Amasis MT Pro" panose="02040504050005020304" pitchFamily="18" charset="0"/>
                <a:ea typeface="Cambria Math" panose="02040503050406030204" pitchFamily="18" charset="0"/>
              </a:rPr>
              <a:t>forme</a:t>
            </a:r>
            <a:r>
              <a:rPr lang="fr-FR" dirty="0">
                <a:latin typeface="Amasis MT Pro" panose="02040504050005020304" pitchFamily="18" charset="0"/>
                <a:ea typeface="Cambria Math" panose="02040503050406030204" pitchFamily="18" charset="0"/>
              </a:rPr>
              <a:t> de l’astéroïde et l’</a:t>
            </a:r>
            <a:r>
              <a:rPr lang="fr-FR" b="1" dirty="0">
                <a:latin typeface="Amasis MT Pro" panose="02040504050005020304" pitchFamily="18" charset="0"/>
                <a:ea typeface="Cambria Math" panose="02040503050406030204" pitchFamily="18" charset="0"/>
              </a:rPr>
              <a:t>inclinaison </a:t>
            </a:r>
            <a:r>
              <a:rPr lang="fr-FR" dirty="0">
                <a:latin typeface="Amasis MT Pro" panose="02040504050005020304" pitchFamily="18" charset="0"/>
                <a:ea typeface="Cambria Math" panose="02040503050406030204" pitchFamily="18" charset="0"/>
              </a:rPr>
              <a:t>de son axe de rotation.</a:t>
            </a:r>
            <a:endParaRPr lang="fr-FR" b="1" dirty="0">
              <a:latin typeface="Amasis MT Pro" panose="02040504050005020304" pitchFamily="18" charset="0"/>
              <a:ea typeface="Cambria Math" panose="02040503050406030204" pitchFamily="18" charset="0"/>
            </a:endParaRP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ZoneTexte 6">
            <a:extLst>
              <a:ext uri="{FF2B5EF4-FFF2-40B4-BE49-F238E27FC236}">
                <a16:creationId xmlns:a16="http://schemas.microsoft.com/office/drawing/2014/main" id="{CEAE5494-A9E3-CE8D-47D2-1682FCFC3366}"/>
              </a:ext>
            </a:extLst>
          </p:cNvPr>
          <p:cNvSpPr txBox="1"/>
          <p:nvPr/>
        </p:nvSpPr>
        <p:spPr>
          <a:xfrm>
            <a:off x="1648968" y="6017796"/>
            <a:ext cx="9198864" cy="338554"/>
          </a:xfrm>
          <a:prstGeom prst="rect">
            <a:avLst/>
          </a:prstGeom>
          <a:noFill/>
        </p:spPr>
        <p:txBody>
          <a:bodyPr wrap="square" rtlCol="0">
            <a:spAutoFit/>
          </a:bodyPr>
          <a:lstStyle/>
          <a:p>
            <a:pPr algn="ctr"/>
            <a:r>
              <a:rPr lang="fr-FR" sz="1600" i="1" dirty="0">
                <a:latin typeface="Amasis MT Pro" panose="02040504050005020304" pitchFamily="18" charset="0"/>
              </a:rPr>
              <a:t>N.B. </a:t>
            </a:r>
            <a:r>
              <a:rPr lang="fr-FR" sz="1600" i="1" dirty="0">
                <a:latin typeface="Amasis MT Pro" panose="02040504050005020304" pitchFamily="18" charset="0"/>
                <a:ea typeface="Cambria Math" panose="02040503050406030204" pitchFamily="18" charset="0"/>
              </a:rPr>
              <a:t>Les courbes de lumières servent aussi à étudier des transits d’exoplanètes ou des étoiles variables</a:t>
            </a:r>
            <a:endParaRPr lang="fr-FR" sz="1600" i="1" dirty="0">
              <a:latin typeface="Amasis MT Pro" panose="02040504050005020304" pitchFamily="18" charset="0"/>
            </a:endParaRPr>
          </a:p>
        </p:txBody>
      </p:sp>
      <p:pic>
        <p:nvPicPr>
          <p:cNvPr id="11" name="Image 10" descr="Une image contenant texte, diagramme, carte, Tracé&#10;&#10;Description générée automatiquement">
            <a:extLst>
              <a:ext uri="{FF2B5EF4-FFF2-40B4-BE49-F238E27FC236}">
                <a16:creationId xmlns:a16="http://schemas.microsoft.com/office/drawing/2014/main" id="{1B272D5D-9FAB-1209-E4D9-5F994AC9B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1792" y="1274884"/>
            <a:ext cx="4872989" cy="3049090"/>
          </a:xfrm>
          <a:prstGeom prst="rect">
            <a:avLst/>
          </a:prstGeom>
        </p:spPr>
      </p:pic>
      <p:pic>
        <p:nvPicPr>
          <p:cNvPr id="17" name="Image 16" descr="Une image contenant noir et blanc, Photographie monochrome, monochrome, noir&#10;&#10;Description générée automatiquement">
            <a:extLst>
              <a:ext uri="{FF2B5EF4-FFF2-40B4-BE49-F238E27FC236}">
                <a16:creationId xmlns:a16="http://schemas.microsoft.com/office/drawing/2014/main" id="{574BD808-F231-86B3-E38D-A245400ADD4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2000" y1="44222" x2="22417" y2="51333"/>
                        <a14:foregroundMark x1="52333" y1="42889" x2="54167" y2="59778"/>
                        <a14:foregroundMark x1="44417" y1="40000" x2="47750" y2="33333"/>
                      </a14:backgroundRemoval>
                    </a14:imgEffect>
                  </a14:imgLayer>
                </a14:imgProps>
              </a:ext>
              <a:ext uri="{28A0092B-C50C-407E-A947-70E740481C1C}">
                <a14:useLocalDpi xmlns:a14="http://schemas.microsoft.com/office/drawing/2010/main"/>
              </a:ext>
            </a:extLst>
          </a:blip>
          <a:stretch>
            <a:fillRect/>
          </a:stretch>
        </p:blipFill>
        <p:spPr>
          <a:xfrm>
            <a:off x="964615" y="4120412"/>
            <a:ext cx="4699712" cy="1762392"/>
          </a:xfrm>
          <a:prstGeom prst="rect">
            <a:avLst/>
          </a:prstGeom>
        </p:spPr>
      </p:pic>
    </p:spTree>
    <p:extLst>
      <p:ext uri="{BB962C8B-B14F-4D97-AF65-F5344CB8AC3E}">
        <p14:creationId xmlns:p14="http://schemas.microsoft.com/office/powerpoint/2010/main" val="74089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3</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 mais surtout ça !</a:t>
            </a:r>
            <a:endParaRPr lang="fr-FR" sz="1400" b="1" i="1" dirty="0">
              <a:latin typeface="Amasis MT Pro" panose="020F0502020204030204" pitchFamily="18" charset="0"/>
            </a:endParaRPr>
          </a:p>
        </p:txBody>
      </p:sp>
      <p:grpSp>
        <p:nvGrpSpPr>
          <p:cNvPr id="10" name="Groupe 9">
            <a:extLst>
              <a:ext uri="{FF2B5EF4-FFF2-40B4-BE49-F238E27FC236}">
                <a16:creationId xmlns:a16="http://schemas.microsoft.com/office/drawing/2014/main" id="{580F41C2-1521-5C03-C52C-AAE33C2A29B3}"/>
              </a:ext>
            </a:extLst>
          </p:cNvPr>
          <p:cNvGrpSpPr/>
          <p:nvPr/>
        </p:nvGrpSpPr>
        <p:grpSpPr>
          <a:xfrm rot="21279650">
            <a:off x="518161" y="1599408"/>
            <a:ext cx="2581276" cy="2609850"/>
            <a:chOff x="919162" y="1143001"/>
            <a:chExt cx="2581276" cy="2609850"/>
          </a:xfrm>
        </p:grpSpPr>
        <p:pic>
          <p:nvPicPr>
            <p:cNvPr id="3" name="Image 2" descr="Une image contenant objet astronomique, nature, astronomie, Événement céleste&#10;&#10;Description générée automatiquement">
              <a:extLst>
                <a:ext uri="{FF2B5EF4-FFF2-40B4-BE49-F238E27FC236}">
                  <a16:creationId xmlns:a16="http://schemas.microsoft.com/office/drawing/2014/main" id="{118ED1F4-91B3-9ED8-16AA-96C160E3EB9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9163" y="1143001"/>
              <a:ext cx="2581275" cy="2609850"/>
            </a:xfrm>
            <a:prstGeom prst="rect">
              <a:avLst/>
            </a:prstGeom>
          </p:spPr>
        </p:pic>
        <p:sp>
          <p:nvSpPr>
            <p:cNvPr id="8" name="ZoneTexte 7">
              <a:extLst>
                <a:ext uri="{FF2B5EF4-FFF2-40B4-BE49-F238E27FC236}">
                  <a16:creationId xmlns:a16="http://schemas.microsoft.com/office/drawing/2014/main" id="{B6FC18A7-4204-BBBA-B732-8BD73253F207}"/>
                </a:ext>
              </a:extLst>
            </p:cNvPr>
            <p:cNvSpPr txBox="1"/>
            <p:nvPr/>
          </p:nvSpPr>
          <p:spPr>
            <a:xfrm>
              <a:off x="919162" y="3447910"/>
              <a:ext cx="2581275"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Astéroïde 1999 KW4 (ESO/VLT)</a:t>
              </a:r>
            </a:p>
          </p:txBody>
        </p:sp>
      </p:grpSp>
      <p:grpSp>
        <p:nvGrpSpPr>
          <p:cNvPr id="19" name="Groupe 18">
            <a:extLst>
              <a:ext uri="{FF2B5EF4-FFF2-40B4-BE49-F238E27FC236}">
                <a16:creationId xmlns:a16="http://schemas.microsoft.com/office/drawing/2014/main" id="{24DBD0C3-E845-50D9-81CA-460C1FD85250}"/>
              </a:ext>
            </a:extLst>
          </p:cNvPr>
          <p:cNvGrpSpPr/>
          <p:nvPr/>
        </p:nvGrpSpPr>
        <p:grpSpPr>
          <a:xfrm rot="379713">
            <a:off x="4168889" y="2021747"/>
            <a:ext cx="2738582" cy="2598334"/>
            <a:chOff x="4152900" y="1609724"/>
            <a:chExt cx="3055423" cy="2714625"/>
          </a:xfrm>
        </p:grpSpPr>
        <p:pic>
          <p:nvPicPr>
            <p:cNvPr id="13" name="Image 12">
              <a:extLst>
                <a:ext uri="{FF2B5EF4-FFF2-40B4-BE49-F238E27FC236}">
                  <a16:creationId xmlns:a16="http://schemas.microsoft.com/office/drawing/2014/main" id="{1F8E92F8-9DA4-C1A0-A41D-8512653ECF91}"/>
                </a:ext>
              </a:extLst>
            </p:cNvPr>
            <p:cNvPicPr>
              <a:picLocks noChangeAspect="1"/>
            </p:cNvPicPr>
            <p:nvPr/>
          </p:nvPicPr>
          <p:blipFill>
            <a:blip r:embed="rId3"/>
            <a:stretch>
              <a:fillRect/>
            </a:stretch>
          </p:blipFill>
          <p:spPr>
            <a:xfrm>
              <a:off x="4152900" y="1609724"/>
              <a:ext cx="3028267" cy="2714625"/>
            </a:xfrm>
            <a:prstGeom prst="rect">
              <a:avLst/>
            </a:prstGeom>
          </p:spPr>
        </p:pic>
        <p:sp>
          <p:nvSpPr>
            <p:cNvPr id="14" name="ZoneTexte 13">
              <a:extLst>
                <a:ext uri="{FF2B5EF4-FFF2-40B4-BE49-F238E27FC236}">
                  <a16:creationId xmlns:a16="http://schemas.microsoft.com/office/drawing/2014/main" id="{EEDB4D88-D4BC-651F-B2BE-7D4B7E445F5A}"/>
                </a:ext>
              </a:extLst>
            </p:cNvPr>
            <p:cNvSpPr txBox="1"/>
            <p:nvPr/>
          </p:nvSpPr>
          <p:spPr>
            <a:xfrm>
              <a:off x="4180056" y="3983323"/>
              <a:ext cx="3028267" cy="289396"/>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JADES-GS-z14-0 (NASA/ESA/JWST)</a:t>
              </a:r>
            </a:p>
          </p:txBody>
        </p:sp>
      </p:grpSp>
      <p:grpSp>
        <p:nvGrpSpPr>
          <p:cNvPr id="23" name="Groupe 22">
            <a:extLst>
              <a:ext uri="{FF2B5EF4-FFF2-40B4-BE49-F238E27FC236}">
                <a16:creationId xmlns:a16="http://schemas.microsoft.com/office/drawing/2014/main" id="{5984AF74-5889-A541-0B19-713F03642687}"/>
              </a:ext>
            </a:extLst>
          </p:cNvPr>
          <p:cNvGrpSpPr/>
          <p:nvPr/>
        </p:nvGrpSpPr>
        <p:grpSpPr>
          <a:xfrm rot="21103742">
            <a:off x="8003826" y="1210133"/>
            <a:ext cx="2990760" cy="2536909"/>
            <a:chOff x="7107790" y="1299802"/>
            <a:chExt cx="3312559" cy="2809875"/>
          </a:xfrm>
        </p:grpSpPr>
        <p:pic>
          <p:nvPicPr>
            <p:cNvPr id="21" name="Image 20" descr="Une image contenant objet astronomique, bougie, obscurité, Ambré&#10;&#10;Description générée automatiquement">
              <a:extLst>
                <a:ext uri="{FF2B5EF4-FFF2-40B4-BE49-F238E27FC236}">
                  <a16:creationId xmlns:a16="http://schemas.microsoft.com/office/drawing/2014/main" id="{8141A3DC-A5CE-638B-5186-E01AAD58425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07790" y="1299802"/>
              <a:ext cx="3312559" cy="2809875"/>
            </a:xfrm>
            <a:prstGeom prst="rect">
              <a:avLst/>
            </a:prstGeom>
          </p:spPr>
        </p:pic>
        <p:sp>
          <p:nvSpPr>
            <p:cNvPr id="22" name="ZoneTexte 21">
              <a:extLst>
                <a:ext uri="{FF2B5EF4-FFF2-40B4-BE49-F238E27FC236}">
                  <a16:creationId xmlns:a16="http://schemas.microsoft.com/office/drawing/2014/main" id="{B576C6BD-F741-E374-57FB-CC7E1E71541E}"/>
                </a:ext>
              </a:extLst>
            </p:cNvPr>
            <p:cNvSpPr txBox="1"/>
            <p:nvPr/>
          </p:nvSpPr>
          <p:spPr>
            <a:xfrm>
              <a:off x="7706107" y="3762582"/>
              <a:ext cx="2714242" cy="276999"/>
            </a:xfrm>
            <a:prstGeom prst="rect">
              <a:avLst/>
            </a:prstGeom>
            <a:noFill/>
          </p:spPr>
          <p:txBody>
            <a:bodyPr wrap="square" rtlCol="0">
              <a:spAutoFit/>
            </a:bodyPr>
            <a:lstStyle/>
            <a:p>
              <a:pPr algn="r"/>
              <a:r>
                <a:rPr lang="fr-FR" sz="1200" i="1" dirty="0">
                  <a:solidFill>
                    <a:schemeClr val="bg1"/>
                  </a:solidFill>
                  <a:latin typeface="Amasis MT Pro" panose="02040504050005020304" pitchFamily="18" charset="0"/>
                </a:rPr>
                <a:t>Trou noir M87* (EHT)</a:t>
              </a:r>
            </a:p>
          </p:txBody>
        </p:sp>
      </p:grpSp>
      <p:sp>
        <p:nvSpPr>
          <p:cNvPr id="25" name="ZoneTexte 24">
            <a:extLst>
              <a:ext uri="{FF2B5EF4-FFF2-40B4-BE49-F238E27FC236}">
                <a16:creationId xmlns:a16="http://schemas.microsoft.com/office/drawing/2014/main" id="{21FA5E4D-88C8-B263-1186-24408BA82896}"/>
              </a:ext>
            </a:extLst>
          </p:cNvPr>
          <p:cNvSpPr txBox="1"/>
          <p:nvPr/>
        </p:nvSpPr>
        <p:spPr>
          <a:xfrm>
            <a:off x="402336" y="5214926"/>
            <a:ext cx="11387328" cy="830997"/>
          </a:xfrm>
          <a:prstGeom prst="rect">
            <a:avLst/>
          </a:prstGeom>
          <a:noFill/>
        </p:spPr>
        <p:txBody>
          <a:bodyPr wrap="square" rtlCol="0">
            <a:spAutoFit/>
          </a:bodyPr>
          <a:lstStyle/>
          <a:p>
            <a:pPr algn="just"/>
            <a:r>
              <a:rPr lang="fr-FR" sz="2400" dirty="0">
                <a:latin typeface="Amasis MT Pro" panose="020F0502020204030204" pitchFamily="18" charset="0"/>
              </a:rPr>
              <a:t>Les instruments sont poussés à leurs limites pour l’astronomie professionnelle et même ces images « floues » peuvent nous apprendre beaucoup !</a:t>
            </a:r>
            <a:endParaRPr lang="fr-FR" sz="1000" i="1" dirty="0">
              <a:latin typeface="Amasis MT Pro" panose="020F0502020204030204" pitchFamily="18" charset="0"/>
            </a:endParaRPr>
          </a:p>
        </p:txBody>
      </p:sp>
    </p:spTree>
    <p:extLst>
      <p:ext uri="{BB962C8B-B14F-4D97-AF65-F5344CB8AC3E}">
        <p14:creationId xmlns:p14="http://schemas.microsoft.com/office/powerpoint/2010/main" val="2890983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30</a:t>
            </a:fld>
            <a:endParaRPr lang="fr-FR" dirty="0"/>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Astéroïdes – Type spectral</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79E19B6C-A5F5-A54C-4A25-6C6FFBE29471}"/>
              </a:ext>
            </a:extLst>
          </p:cNvPr>
          <p:cNvSpPr txBox="1"/>
          <p:nvPr/>
        </p:nvSpPr>
        <p:spPr>
          <a:xfrm>
            <a:off x="512064" y="987564"/>
            <a:ext cx="11058144" cy="923330"/>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Comme pour les étoiles, il existe une </a:t>
            </a:r>
            <a:r>
              <a:rPr lang="fr-FR" b="1" dirty="0">
                <a:latin typeface="Amasis MT Pro" panose="02040504050005020304" pitchFamily="18" charset="0"/>
                <a:ea typeface="Cambria Math" panose="02040503050406030204" pitchFamily="18" charset="0"/>
                <a:hlinkClick r:id="rId2"/>
              </a:rPr>
              <a:t>classification</a:t>
            </a:r>
            <a:r>
              <a:rPr lang="fr-FR" dirty="0">
                <a:latin typeface="Amasis MT Pro" panose="02040504050005020304" pitchFamily="18" charset="0"/>
                <a:ea typeface="Cambria Math" panose="02040503050406030204" pitchFamily="18" charset="0"/>
              </a:rPr>
              <a:t> des astéroïdes suivant leur spectre. On retrouve ainsi des astéroïdes de type C (sombres et riches en carbone), de type S (riches en minéraux et silice) et de nombreux autres groupes et sous-groupes.</a:t>
            </a:r>
          </a:p>
        </p:txBody>
      </p:sp>
      <p:sp>
        <p:nvSpPr>
          <p:cNvPr id="10" name="AutoShape 2" descr="{\displaystyle {\sqrt[{5}]{100}}\approx 2.512}">
            <a:extLst>
              <a:ext uri="{FF2B5EF4-FFF2-40B4-BE49-F238E27FC236}">
                <a16:creationId xmlns:a16="http://schemas.microsoft.com/office/drawing/2014/main" id="{C211864B-760F-634D-8705-2901105654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a:extLst>
              <a:ext uri="{FF2B5EF4-FFF2-40B4-BE49-F238E27FC236}">
                <a16:creationId xmlns:a16="http://schemas.microsoft.com/office/drawing/2014/main" id="{0C2FC3C7-A213-E3A7-831A-77CF715F365A}"/>
              </a:ext>
            </a:extLst>
          </p:cNvPr>
          <p:cNvPicPr>
            <a:picLocks noChangeAspect="1"/>
          </p:cNvPicPr>
          <p:nvPr/>
        </p:nvPicPr>
        <p:blipFill>
          <a:blip r:embed="rId3"/>
          <a:stretch>
            <a:fillRect/>
          </a:stretch>
        </p:blipFill>
        <p:spPr>
          <a:xfrm>
            <a:off x="5129784" y="1844898"/>
            <a:ext cx="6224016" cy="4468666"/>
          </a:xfrm>
          <a:prstGeom prst="rect">
            <a:avLst/>
          </a:prstGeom>
        </p:spPr>
      </p:pic>
      <p:sp>
        <p:nvSpPr>
          <p:cNvPr id="12" name="ZoneTexte 11">
            <a:extLst>
              <a:ext uri="{FF2B5EF4-FFF2-40B4-BE49-F238E27FC236}">
                <a16:creationId xmlns:a16="http://schemas.microsoft.com/office/drawing/2014/main" id="{BB50D701-BC36-4266-CD7D-D0E199FFF5BD}"/>
              </a:ext>
            </a:extLst>
          </p:cNvPr>
          <p:cNvSpPr txBox="1"/>
          <p:nvPr/>
        </p:nvSpPr>
        <p:spPr>
          <a:xfrm>
            <a:off x="597408" y="2925069"/>
            <a:ext cx="4315968" cy="2308324"/>
          </a:xfrm>
          <a:prstGeom prst="rect">
            <a:avLst/>
          </a:prstGeom>
          <a:noFill/>
        </p:spPr>
        <p:txBody>
          <a:bodyPr wrap="square" rtlCol="0">
            <a:spAutoFit/>
          </a:bodyPr>
          <a:lstStyle/>
          <a:p>
            <a:pPr algn="just"/>
            <a:r>
              <a:rPr lang="fr-FR" dirty="0">
                <a:latin typeface="Amasis MT Pro" panose="02040504050005020304" pitchFamily="18" charset="0"/>
                <a:ea typeface="Cambria Math" panose="02040503050406030204" pitchFamily="18" charset="0"/>
              </a:rPr>
              <a:t>Il faut généralement mesurer le spectre de l’astéroïde pour en déduire son type spectral en fonction de la forme générale et des raies d’absorption, mais des </a:t>
            </a:r>
            <a:r>
              <a:rPr lang="fr-FR" dirty="0">
                <a:latin typeface="Amasis MT Pro" panose="02040504050005020304" pitchFamily="18" charset="0"/>
                <a:ea typeface="Cambria Math" panose="02040503050406030204" pitchFamily="18" charset="0"/>
                <a:hlinkClick r:id="rId4"/>
              </a:rPr>
              <a:t>chercheurs</a:t>
            </a:r>
            <a:r>
              <a:rPr lang="fr-FR" dirty="0">
                <a:latin typeface="Amasis MT Pro" panose="02040504050005020304" pitchFamily="18" charset="0"/>
                <a:ea typeface="Cambria Math" panose="02040503050406030204" pitchFamily="18" charset="0"/>
              </a:rPr>
              <a:t> ont montré que des mesures photométriques avec les filtres </a:t>
            </a:r>
            <a:r>
              <a:rPr lang="fr-FR" dirty="0" err="1">
                <a:latin typeface="Amasis MT Pro" panose="02040504050005020304" pitchFamily="18" charset="0"/>
                <a:ea typeface="Cambria Math" panose="02040503050406030204" pitchFamily="18" charset="0"/>
              </a:rPr>
              <a:t>g,r,i,z</a:t>
            </a:r>
            <a:r>
              <a:rPr lang="fr-FR" dirty="0">
                <a:latin typeface="Amasis MT Pro" panose="02040504050005020304" pitchFamily="18" charset="0"/>
                <a:ea typeface="Cambria Math" panose="02040503050406030204" pitchFamily="18" charset="0"/>
              </a:rPr>
              <a:t> permettent une bonne séparation.</a:t>
            </a:r>
          </a:p>
          <a:p>
            <a:pPr algn="just"/>
            <a:endParaRPr lang="fr-FR" dirty="0"/>
          </a:p>
        </p:txBody>
      </p:sp>
    </p:spTree>
    <p:extLst>
      <p:ext uri="{BB962C8B-B14F-4D97-AF65-F5344CB8AC3E}">
        <p14:creationId xmlns:p14="http://schemas.microsoft.com/office/powerpoint/2010/main" val="40099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4</a:t>
            </a:fld>
            <a:endParaRPr lang="fr-FR"/>
          </a:p>
        </p:txBody>
      </p:sp>
      <p:sp>
        <p:nvSpPr>
          <p:cNvPr id="7" name="ZoneTexte 6">
            <a:extLst>
              <a:ext uri="{FF2B5EF4-FFF2-40B4-BE49-F238E27FC236}">
                <a16:creationId xmlns:a16="http://schemas.microsoft.com/office/drawing/2014/main" id="{3142F693-C9C4-CE79-4623-C832E5B5DCBD}"/>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 et ça !</a:t>
            </a:r>
            <a:endParaRPr lang="fr-FR" sz="1400" b="1" i="1" dirty="0">
              <a:latin typeface="Amasis MT Pro" panose="020F0502020204030204" pitchFamily="18" charset="0"/>
            </a:endParaRPr>
          </a:p>
        </p:txBody>
      </p:sp>
      <p:grpSp>
        <p:nvGrpSpPr>
          <p:cNvPr id="12" name="Groupe 11">
            <a:extLst>
              <a:ext uri="{FF2B5EF4-FFF2-40B4-BE49-F238E27FC236}">
                <a16:creationId xmlns:a16="http://schemas.microsoft.com/office/drawing/2014/main" id="{A20B6E1A-C8DA-A21D-8FB0-11D23A86533A}"/>
              </a:ext>
            </a:extLst>
          </p:cNvPr>
          <p:cNvGrpSpPr/>
          <p:nvPr/>
        </p:nvGrpSpPr>
        <p:grpSpPr>
          <a:xfrm rot="20949338">
            <a:off x="412119" y="990632"/>
            <a:ext cx="3458738" cy="2202501"/>
            <a:chOff x="4530454" y="2600325"/>
            <a:chExt cx="5416327" cy="3449083"/>
          </a:xfrm>
        </p:grpSpPr>
        <p:pic>
          <p:nvPicPr>
            <p:cNvPr id="9" name="Image 8" descr="Une image contenant texte, diagramme, carte, Tracé&#10;&#10;Description générée automatiquement">
              <a:extLst>
                <a:ext uri="{FF2B5EF4-FFF2-40B4-BE49-F238E27FC236}">
                  <a16:creationId xmlns:a16="http://schemas.microsoft.com/office/drawing/2014/main" id="{C0F27587-EA0A-1C0A-14E5-C0AB4CBE75F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71631" y="2600325"/>
              <a:ext cx="4933970" cy="3087247"/>
            </a:xfrm>
            <a:prstGeom prst="rect">
              <a:avLst/>
            </a:prstGeom>
          </p:spPr>
        </p:pic>
        <p:sp>
          <p:nvSpPr>
            <p:cNvPr id="11" name="ZoneTexte 10">
              <a:extLst>
                <a:ext uri="{FF2B5EF4-FFF2-40B4-BE49-F238E27FC236}">
                  <a16:creationId xmlns:a16="http://schemas.microsoft.com/office/drawing/2014/main" id="{EDFFD285-1623-56B6-54A6-5744B8BD1535}"/>
                </a:ext>
              </a:extLst>
            </p:cNvPr>
            <p:cNvSpPr txBox="1"/>
            <p:nvPr/>
          </p:nvSpPr>
          <p:spPr>
            <a:xfrm>
              <a:off x="4530454" y="5615632"/>
              <a:ext cx="5416327" cy="433776"/>
            </a:xfrm>
            <a:prstGeom prst="rect">
              <a:avLst/>
            </a:prstGeom>
            <a:noFill/>
          </p:spPr>
          <p:txBody>
            <a:bodyPr wrap="square" rtlCol="0">
              <a:spAutoFit/>
            </a:bodyPr>
            <a:lstStyle/>
            <a:p>
              <a:pPr algn="ctr"/>
              <a:r>
                <a:rPr lang="fr-FR" sz="1200" b="1" i="1" dirty="0">
                  <a:latin typeface="Amasis MT Pro" panose="02040504050005020304" pitchFamily="18" charset="0"/>
                </a:rPr>
                <a:t>Courbe de lumière d’astéroïde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18" name="Groupe 17">
            <a:extLst>
              <a:ext uri="{FF2B5EF4-FFF2-40B4-BE49-F238E27FC236}">
                <a16:creationId xmlns:a16="http://schemas.microsoft.com/office/drawing/2014/main" id="{3EE89C29-11FF-712A-80A4-9466133B7A61}"/>
              </a:ext>
            </a:extLst>
          </p:cNvPr>
          <p:cNvGrpSpPr/>
          <p:nvPr/>
        </p:nvGrpSpPr>
        <p:grpSpPr>
          <a:xfrm rot="550024">
            <a:off x="4517520" y="488622"/>
            <a:ext cx="3189666" cy="2260866"/>
            <a:chOff x="5178374" y="751367"/>
            <a:chExt cx="4590647" cy="3253897"/>
          </a:xfrm>
        </p:grpSpPr>
        <p:pic>
          <p:nvPicPr>
            <p:cNvPr id="16" name="Image 15">
              <a:extLst>
                <a:ext uri="{FF2B5EF4-FFF2-40B4-BE49-F238E27FC236}">
                  <a16:creationId xmlns:a16="http://schemas.microsoft.com/office/drawing/2014/main" id="{5B8EE987-EC20-8737-0E57-D2DDFA9720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206"/>
            <a:stretch/>
          </p:blipFill>
          <p:spPr>
            <a:xfrm>
              <a:off x="5178374" y="751367"/>
              <a:ext cx="4590647" cy="2791933"/>
            </a:xfrm>
            <a:prstGeom prst="rect">
              <a:avLst/>
            </a:prstGeom>
          </p:spPr>
        </p:pic>
        <p:sp>
          <p:nvSpPr>
            <p:cNvPr id="17" name="ZoneTexte 16">
              <a:extLst>
                <a:ext uri="{FF2B5EF4-FFF2-40B4-BE49-F238E27FC236}">
                  <a16:creationId xmlns:a16="http://schemas.microsoft.com/office/drawing/2014/main" id="{1F8C32FD-4189-A49F-1F97-BCD66E8A126F}"/>
                </a:ext>
              </a:extLst>
            </p:cNvPr>
            <p:cNvSpPr txBox="1"/>
            <p:nvPr/>
          </p:nvSpPr>
          <p:spPr>
            <a:xfrm>
              <a:off x="5178374" y="3606600"/>
              <a:ext cx="4590647" cy="398664"/>
            </a:xfrm>
            <a:prstGeom prst="rect">
              <a:avLst/>
            </a:prstGeom>
            <a:noFill/>
          </p:spPr>
          <p:txBody>
            <a:bodyPr wrap="square" rtlCol="0">
              <a:spAutoFit/>
            </a:bodyPr>
            <a:lstStyle/>
            <a:p>
              <a:pPr algn="ctr"/>
              <a:r>
                <a:rPr lang="fr-FR" sz="1200" b="1" i="1" dirty="0">
                  <a:latin typeface="Amasis MT Pro" panose="02040504050005020304" pitchFamily="18" charset="0"/>
                </a:rPr>
                <a:t>Transit d’exoplanètes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27" name="Groupe 26">
            <a:extLst>
              <a:ext uri="{FF2B5EF4-FFF2-40B4-BE49-F238E27FC236}">
                <a16:creationId xmlns:a16="http://schemas.microsoft.com/office/drawing/2014/main" id="{4DE47F96-C7C4-20CC-A5EC-F6333F0476FD}"/>
              </a:ext>
            </a:extLst>
          </p:cNvPr>
          <p:cNvGrpSpPr/>
          <p:nvPr/>
        </p:nvGrpSpPr>
        <p:grpSpPr>
          <a:xfrm rot="21382614">
            <a:off x="1985418" y="3273219"/>
            <a:ext cx="3918345" cy="1724156"/>
            <a:chOff x="5594322" y="1115647"/>
            <a:chExt cx="5759479" cy="2534295"/>
          </a:xfrm>
        </p:grpSpPr>
        <p:pic>
          <p:nvPicPr>
            <p:cNvPr id="24" name="Image 23">
              <a:extLst>
                <a:ext uri="{FF2B5EF4-FFF2-40B4-BE49-F238E27FC236}">
                  <a16:creationId xmlns:a16="http://schemas.microsoft.com/office/drawing/2014/main" id="{C8CA215E-C887-5A5E-E712-98D58EEB220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94322" y="1115647"/>
              <a:ext cx="5759478" cy="2175803"/>
            </a:xfrm>
            <a:prstGeom prst="rect">
              <a:avLst/>
            </a:prstGeom>
          </p:spPr>
        </p:pic>
        <p:sp>
          <p:nvSpPr>
            <p:cNvPr id="26" name="ZoneTexte 25">
              <a:extLst>
                <a:ext uri="{FF2B5EF4-FFF2-40B4-BE49-F238E27FC236}">
                  <a16:creationId xmlns:a16="http://schemas.microsoft.com/office/drawing/2014/main" id="{427F05F5-B9A2-30EC-5046-210EE9F177EC}"/>
                </a:ext>
              </a:extLst>
            </p:cNvPr>
            <p:cNvSpPr txBox="1"/>
            <p:nvPr/>
          </p:nvSpPr>
          <p:spPr>
            <a:xfrm>
              <a:off x="5691488" y="3242788"/>
              <a:ext cx="5662313" cy="407154"/>
            </a:xfrm>
            <a:prstGeom prst="rect">
              <a:avLst/>
            </a:prstGeom>
            <a:noFill/>
          </p:spPr>
          <p:txBody>
            <a:bodyPr wrap="square" rtlCol="0">
              <a:spAutoFit/>
            </a:bodyPr>
            <a:lstStyle/>
            <a:p>
              <a:pPr algn="ctr"/>
              <a:r>
                <a:rPr lang="fr-FR" sz="1200" b="1" i="1" dirty="0">
                  <a:latin typeface="Amasis MT Pro" panose="02040504050005020304" pitchFamily="18" charset="0"/>
                </a:rPr>
                <a:t>Spectre de nébuleuse planétaire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34" name="Groupe 33">
            <a:extLst>
              <a:ext uri="{FF2B5EF4-FFF2-40B4-BE49-F238E27FC236}">
                <a16:creationId xmlns:a16="http://schemas.microsoft.com/office/drawing/2014/main" id="{C7573100-2B04-8341-C706-DAC6949FC2A6}"/>
              </a:ext>
            </a:extLst>
          </p:cNvPr>
          <p:cNvGrpSpPr/>
          <p:nvPr/>
        </p:nvGrpSpPr>
        <p:grpSpPr>
          <a:xfrm rot="21249193">
            <a:off x="8433199" y="574573"/>
            <a:ext cx="2648010" cy="2448056"/>
            <a:chOff x="6414802" y="2816194"/>
            <a:chExt cx="2648010" cy="2448056"/>
          </a:xfrm>
        </p:grpSpPr>
        <p:pic>
          <p:nvPicPr>
            <p:cNvPr id="32" name="Image 31" descr="Une image contenant texte, capture d’écran, diagramme, ligne&#10;&#10;Description générée automatiquement">
              <a:extLst>
                <a:ext uri="{FF2B5EF4-FFF2-40B4-BE49-F238E27FC236}">
                  <a16:creationId xmlns:a16="http://schemas.microsoft.com/office/drawing/2014/main" id="{C41C4073-897A-A5F2-9997-35CDC4420FC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414802" y="2816194"/>
              <a:ext cx="2601563" cy="1988972"/>
            </a:xfrm>
            <a:prstGeom prst="rect">
              <a:avLst/>
            </a:prstGeom>
          </p:spPr>
        </p:pic>
        <p:sp>
          <p:nvSpPr>
            <p:cNvPr id="33" name="ZoneTexte 32">
              <a:extLst>
                <a:ext uri="{FF2B5EF4-FFF2-40B4-BE49-F238E27FC236}">
                  <a16:creationId xmlns:a16="http://schemas.microsoft.com/office/drawing/2014/main" id="{A2907E86-66BA-ACAB-60B6-91BDD49F04C1}"/>
                </a:ext>
              </a:extLst>
            </p:cNvPr>
            <p:cNvSpPr txBox="1"/>
            <p:nvPr/>
          </p:nvSpPr>
          <p:spPr>
            <a:xfrm>
              <a:off x="6414802" y="4802585"/>
              <a:ext cx="2648010" cy="461665"/>
            </a:xfrm>
            <a:prstGeom prst="rect">
              <a:avLst/>
            </a:prstGeom>
            <a:noFill/>
          </p:spPr>
          <p:txBody>
            <a:bodyPr wrap="square" rtlCol="0">
              <a:spAutoFit/>
            </a:bodyPr>
            <a:lstStyle/>
            <a:p>
              <a:pPr algn="ctr"/>
              <a:r>
                <a:rPr lang="fr-FR" sz="1200" b="1" i="1" dirty="0">
                  <a:latin typeface="Amasis MT Pro" panose="02040504050005020304" pitchFamily="18" charset="0"/>
                </a:rPr>
                <a:t>Diagramme couleur-magnitude d’amas d’étoiles (C2PU/</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grpSp>
        <p:nvGrpSpPr>
          <p:cNvPr id="38" name="Groupe 37">
            <a:extLst>
              <a:ext uri="{FF2B5EF4-FFF2-40B4-BE49-F238E27FC236}">
                <a16:creationId xmlns:a16="http://schemas.microsoft.com/office/drawing/2014/main" id="{A8565FE5-2361-7995-00A8-195E09C27F14}"/>
              </a:ext>
            </a:extLst>
          </p:cNvPr>
          <p:cNvGrpSpPr/>
          <p:nvPr/>
        </p:nvGrpSpPr>
        <p:grpSpPr>
          <a:xfrm rot="185831">
            <a:off x="6428634" y="3301147"/>
            <a:ext cx="4635855" cy="1663435"/>
            <a:chOff x="6414158" y="3263059"/>
            <a:chExt cx="4635855" cy="1663435"/>
          </a:xfrm>
        </p:grpSpPr>
        <p:pic>
          <p:nvPicPr>
            <p:cNvPr id="36" name="Image 35">
              <a:extLst>
                <a:ext uri="{FF2B5EF4-FFF2-40B4-BE49-F238E27FC236}">
                  <a16:creationId xmlns:a16="http://schemas.microsoft.com/office/drawing/2014/main" id="{9CD6584D-9F11-4210-ED00-4A264303C1B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414158" y="3263059"/>
              <a:ext cx="4635855" cy="1382788"/>
            </a:xfrm>
            <a:prstGeom prst="rect">
              <a:avLst/>
            </a:prstGeom>
          </p:spPr>
        </p:pic>
        <p:sp>
          <p:nvSpPr>
            <p:cNvPr id="37" name="ZoneTexte 36">
              <a:extLst>
                <a:ext uri="{FF2B5EF4-FFF2-40B4-BE49-F238E27FC236}">
                  <a16:creationId xmlns:a16="http://schemas.microsoft.com/office/drawing/2014/main" id="{93B03965-7E2E-7BDC-E9C4-E484E5B1D1B7}"/>
                </a:ext>
              </a:extLst>
            </p:cNvPr>
            <p:cNvSpPr txBox="1"/>
            <p:nvPr/>
          </p:nvSpPr>
          <p:spPr>
            <a:xfrm>
              <a:off x="7002557" y="4649495"/>
              <a:ext cx="3852240" cy="276999"/>
            </a:xfrm>
            <a:prstGeom prst="rect">
              <a:avLst/>
            </a:prstGeom>
            <a:noFill/>
          </p:spPr>
          <p:txBody>
            <a:bodyPr wrap="square" rtlCol="0">
              <a:spAutoFit/>
            </a:bodyPr>
            <a:lstStyle/>
            <a:p>
              <a:pPr algn="ctr"/>
              <a:r>
                <a:rPr lang="fr-FR" sz="1200" b="1" i="1" dirty="0">
                  <a:latin typeface="Amasis MT Pro" panose="02040504050005020304" pitchFamily="18" charset="0"/>
                </a:rPr>
                <a:t>Morphologie de galaxies (DAWN/</a:t>
              </a:r>
              <a:r>
                <a:rPr lang="fr-FR" sz="1200" b="1" i="1" dirty="0" err="1">
                  <a:latin typeface="Amasis MT Pro" panose="02040504050005020304" pitchFamily="18" charset="0"/>
                </a:rPr>
                <a:t>A.Genin</a:t>
              </a:r>
              <a:r>
                <a:rPr lang="fr-FR" sz="1200" b="1" i="1" dirty="0">
                  <a:latin typeface="Amasis MT Pro" panose="02040504050005020304" pitchFamily="18" charset="0"/>
                </a:rPr>
                <a:t>)</a:t>
              </a:r>
            </a:p>
          </p:txBody>
        </p:sp>
      </p:grpSp>
      <p:sp>
        <p:nvSpPr>
          <p:cNvPr id="39" name="ZoneTexte 38">
            <a:extLst>
              <a:ext uri="{FF2B5EF4-FFF2-40B4-BE49-F238E27FC236}">
                <a16:creationId xmlns:a16="http://schemas.microsoft.com/office/drawing/2014/main" id="{9443FDA6-55E1-38EB-3421-E480175D67CF}"/>
              </a:ext>
            </a:extLst>
          </p:cNvPr>
          <p:cNvSpPr txBox="1"/>
          <p:nvPr/>
        </p:nvSpPr>
        <p:spPr>
          <a:xfrm>
            <a:off x="402336" y="5214926"/>
            <a:ext cx="11387328" cy="830997"/>
          </a:xfrm>
          <a:prstGeom prst="rect">
            <a:avLst/>
          </a:prstGeom>
          <a:noFill/>
        </p:spPr>
        <p:txBody>
          <a:bodyPr wrap="square" rtlCol="0">
            <a:spAutoFit/>
          </a:bodyPr>
          <a:lstStyle/>
          <a:p>
            <a:pPr algn="just"/>
            <a:r>
              <a:rPr lang="fr-FR" sz="2400" dirty="0">
                <a:latin typeface="Amasis MT Pro" panose="020F0502020204030204" pitchFamily="18" charset="0"/>
              </a:rPr>
              <a:t>A partir des images, l’objectif est souvent d’en tirer des graphiques pour étudier tout type de paramètres physiques : Luminosité, couleur, vitesse, chimie, forme, âge…</a:t>
            </a:r>
            <a:endParaRPr lang="fr-FR" sz="1000" i="1" dirty="0">
              <a:latin typeface="Amasis MT Pro" panose="020F0502020204030204" pitchFamily="18" charset="0"/>
            </a:endParaRPr>
          </a:p>
        </p:txBody>
      </p:sp>
    </p:spTree>
    <p:extLst>
      <p:ext uri="{BB962C8B-B14F-4D97-AF65-F5344CB8AC3E}">
        <p14:creationId xmlns:p14="http://schemas.microsoft.com/office/powerpoint/2010/main" val="53621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5</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Objectifs</a:t>
            </a:r>
            <a:endParaRPr lang="fr-FR" sz="1400" b="1" dirty="0">
              <a:latin typeface="Amasis MT Pro" panose="020F0502020204030204" pitchFamily="18" charset="0"/>
            </a:endParaRPr>
          </a:p>
        </p:txBody>
      </p:sp>
      <p:sp>
        <p:nvSpPr>
          <p:cNvPr id="3" name="ZoneTexte 2">
            <a:extLst>
              <a:ext uri="{FF2B5EF4-FFF2-40B4-BE49-F238E27FC236}">
                <a16:creationId xmlns:a16="http://schemas.microsoft.com/office/drawing/2014/main" id="{F23DA252-BBC2-55BF-B7C3-7A53A04B68EE}"/>
              </a:ext>
            </a:extLst>
          </p:cNvPr>
          <p:cNvSpPr txBox="1"/>
          <p:nvPr/>
        </p:nvSpPr>
        <p:spPr>
          <a:xfrm>
            <a:off x="402336" y="1089898"/>
            <a:ext cx="11387328" cy="4678204"/>
          </a:xfrm>
          <a:prstGeom prst="rect">
            <a:avLst/>
          </a:prstGeom>
          <a:noFill/>
        </p:spPr>
        <p:txBody>
          <a:bodyPr wrap="square" rtlCol="0">
            <a:spAutoFit/>
          </a:bodyPr>
          <a:lstStyle/>
          <a:p>
            <a:pPr algn="just"/>
            <a:r>
              <a:rPr lang="fr-FR" sz="2400" i="1" dirty="0">
                <a:latin typeface="Amasis MT Pro" panose="020F0502020204030204" pitchFamily="18" charset="0"/>
                <a:ea typeface="Cambria Math" panose="02040503050406030204" pitchFamily="18" charset="0"/>
              </a:rPr>
              <a:t>Le but de cette présentation est de vous permettre </a:t>
            </a:r>
            <a:r>
              <a:rPr lang="fr-FR" sz="2400" b="1" i="1" dirty="0">
                <a:latin typeface="Amasis MT Pro" panose="020F0502020204030204" pitchFamily="18" charset="0"/>
                <a:ea typeface="Cambria Math" panose="02040503050406030204" pitchFamily="18" charset="0"/>
              </a:rPr>
              <a:t>d’acquérir les bases de l’astronomie pour pouvoir imaginer une mission scientifique d’astronomie et concevoir la charge utile nécessaire</a:t>
            </a:r>
            <a:r>
              <a:rPr lang="fr-FR" sz="2400" i="1" dirty="0">
                <a:latin typeface="Amasis MT Pro" panose="020F0502020204030204" pitchFamily="18" charset="0"/>
                <a:ea typeface="Cambria Math" panose="02040503050406030204" pitchFamily="18" charset="0"/>
              </a:rPr>
              <a:t>. Ca ne remplacera pas un véritable cours donc n’hésitez pas à fouiller Internet (Wikipédia est toujours une mine d’or, laissez-vous vous perdre dans ses pages), des papiers scientifiques ou des livres. N’hésitez pas aussi à me contacter pour toute question : </a:t>
            </a:r>
            <a:r>
              <a:rPr lang="fr-FR" sz="2400" i="1" dirty="0">
                <a:latin typeface="Amasis MT Pro" panose="020F0502020204030204" pitchFamily="18" charset="0"/>
                <a:ea typeface="Cambria Math" panose="02040503050406030204" pitchFamily="18" charset="0"/>
                <a:hlinkClick r:id="rId2"/>
              </a:rPr>
              <a:t>aurelien.genin@polytechnique.org</a:t>
            </a:r>
            <a:endParaRPr lang="fr-FR" sz="2400" i="1"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endParaRPr lang="fr-FR" sz="2400" dirty="0">
              <a:latin typeface="Amasis MT Pro" panose="020F0502020204030204" pitchFamily="18" charset="0"/>
              <a:ea typeface="Cambria Math" panose="02040503050406030204" pitchFamily="18" charset="0"/>
            </a:endParaRPr>
          </a:p>
          <a:p>
            <a:pPr algn="just"/>
            <a:r>
              <a:rPr lang="fr-FR" sz="2400" dirty="0">
                <a:latin typeface="Amasis MT Pro" panose="020F0502020204030204" pitchFamily="18" charset="0"/>
                <a:ea typeface="Cambria Math" panose="02040503050406030204" pitchFamily="18" charset="0"/>
              </a:rPr>
              <a:t>⇨ Vocabulaire de base de l’astronomie</a:t>
            </a:r>
          </a:p>
          <a:p>
            <a:pPr algn="just"/>
            <a:r>
              <a:rPr lang="fr-FR" sz="2400" dirty="0">
                <a:latin typeface="Amasis MT Pro" panose="020F0502020204030204" pitchFamily="18" charset="0"/>
                <a:ea typeface="Cambria Math" panose="02040503050406030204" pitchFamily="18" charset="0"/>
              </a:rPr>
              <a:t>⇨ Ingénierie pour l’astronomie</a:t>
            </a:r>
          </a:p>
          <a:p>
            <a:pPr algn="just"/>
            <a:r>
              <a:rPr lang="fr-FR" sz="2400" dirty="0">
                <a:latin typeface="Amasis MT Pro" panose="020F0502020204030204" pitchFamily="18" charset="0"/>
                <a:ea typeface="Cambria Math" panose="02040503050406030204" pitchFamily="18" charset="0"/>
              </a:rPr>
              <a:t>⇨ Paramètres physiques mesurables et techniques pour les mesurer</a:t>
            </a:r>
          </a:p>
          <a:p>
            <a:pPr algn="just"/>
            <a:r>
              <a:rPr lang="fr-FR" sz="2400" dirty="0">
                <a:latin typeface="Amasis MT Pro" panose="020F0502020204030204" pitchFamily="18" charset="0"/>
                <a:ea typeface="Cambria Math" panose="02040503050406030204" pitchFamily="18" charset="0"/>
              </a:rPr>
              <a:t>⇨ Focus sur l’astronomie pour les astéroïdes</a:t>
            </a:r>
            <a:endParaRPr lang="fr-FR" sz="2400" dirty="0">
              <a:latin typeface="Amasis MT Pro" panose="020F0502020204030204" pitchFamily="18" charset="0"/>
            </a:endParaRPr>
          </a:p>
          <a:p>
            <a:pPr algn="just"/>
            <a:endParaRPr lang="fr-FR" sz="1000" dirty="0">
              <a:latin typeface="Amasis MT Pro" panose="020F0502020204030204" pitchFamily="18" charset="0"/>
            </a:endParaRPr>
          </a:p>
        </p:txBody>
      </p:sp>
    </p:spTree>
    <p:extLst>
      <p:ext uri="{BB962C8B-B14F-4D97-AF65-F5344CB8AC3E}">
        <p14:creationId xmlns:p14="http://schemas.microsoft.com/office/powerpoint/2010/main" val="220842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6</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Sommaire</a:t>
            </a:r>
            <a:endParaRPr lang="fr-FR" sz="1400" b="1" dirty="0">
              <a:latin typeface="Amasis MT Pro" panose="020F0502020204030204" pitchFamily="18" charset="0"/>
            </a:endParaRPr>
          </a:p>
        </p:txBody>
      </p:sp>
      <p:sp>
        <p:nvSpPr>
          <p:cNvPr id="7" name="ZoneTexte 6">
            <a:extLst>
              <a:ext uri="{FF2B5EF4-FFF2-40B4-BE49-F238E27FC236}">
                <a16:creationId xmlns:a16="http://schemas.microsoft.com/office/drawing/2014/main" id="{0AB83BA7-2D65-B6C4-1B2F-F785603AA68F}"/>
              </a:ext>
            </a:extLst>
          </p:cNvPr>
          <p:cNvSpPr txBox="1"/>
          <p:nvPr/>
        </p:nvSpPr>
        <p:spPr>
          <a:xfrm>
            <a:off x="402336" y="2905046"/>
            <a:ext cx="11387328" cy="3108543"/>
          </a:xfrm>
          <a:prstGeom prst="rect">
            <a:avLst/>
          </a:prstGeom>
          <a:noFill/>
        </p:spPr>
        <p:txBody>
          <a:bodyPr wrap="square" rtlCol="0">
            <a:spAutoFit/>
          </a:bodyPr>
          <a:lstStyle/>
          <a:p>
            <a:pPr algn="just"/>
            <a:r>
              <a:rPr lang="fr-FR" sz="2000" u="sng" dirty="0">
                <a:latin typeface="Amasis MT Pro" panose="020F0502020204030204" pitchFamily="18" charset="0"/>
              </a:rPr>
              <a:t>Paramètres physiques mesurables :</a:t>
            </a:r>
          </a:p>
          <a:p>
            <a:pPr marL="342900" indent="-342900" algn="just">
              <a:buFont typeface="Wingdings" panose="05000000000000000000" pitchFamily="2" charset="2"/>
              <a:buChar char="§"/>
            </a:pPr>
            <a:r>
              <a:rPr lang="fr-FR" sz="2000" dirty="0">
                <a:latin typeface="Amasis MT Pro" panose="020F0502020204030204" pitchFamily="18" charset="0"/>
              </a:rPr>
              <a:t>Position (RA-</a:t>
            </a:r>
            <a:r>
              <a:rPr lang="fr-FR" sz="2000" dirty="0" err="1">
                <a:latin typeface="Amasis MT Pro" panose="020F0502020204030204" pitchFamily="18" charset="0"/>
              </a:rPr>
              <a:t>Dec</a:t>
            </a:r>
            <a:r>
              <a:rPr lang="fr-FR" sz="2000" dirty="0">
                <a:latin typeface="Amasis MT Pro" panose="020F0502020204030204" pitchFamily="18" charset="0"/>
              </a:rPr>
              <a:t>)</a:t>
            </a:r>
          </a:p>
          <a:p>
            <a:pPr marL="342900" indent="-342900" algn="just">
              <a:buFont typeface="Wingdings" panose="05000000000000000000" pitchFamily="2" charset="2"/>
              <a:buChar char="§"/>
            </a:pPr>
            <a:r>
              <a:rPr lang="fr-FR" sz="2000" dirty="0">
                <a:latin typeface="Amasis MT Pro" panose="020F0502020204030204" pitchFamily="18" charset="0"/>
              </a:rPr>
              <a:t>Mouvement propre</a:t>
            </a:r>
          </a:p>
          <a:p>
            <a:pPr marL="342900" indent="-342900" algn="just">
              <a:buFont typeface="Wingdings" panose="05000000000000000000" pitchFamily="2" charset="2"/>
              <a:buChar char="§"/>
            </a:pPr>
            <a:r>
              <a:rPr lang="fr-FR" sz="2000" dirty="0">
                <a:latin typeface="Amasis MT Pro" panose="020F0502020204030204" pitchFamily="18" charset="0"/>
              </a:rPr>
              <a:t>Parallaxe / Distance</a:t>
            </a:r>
          </a:p>
          <a:p>
            <a:pPr marL="342900" indent="-342900" algn="just">
              <a:buFont typeface="Wingdings" panose="05000000000000000000" pitchFamily="2" charset="2"/>
              <a:buChar char="§"/>
            </a:pPr>
            <a:r>
              <a:rPr lang="fr-FR" sz="2000" dirty="0">
                <a:latin typeface="Amasis MT Pro" panose="020F0502020204030204" pitchFamily="18" charset="0"/>
              </a:rPr>
              <a:t>Luminosité / Magnitude (instrumentale, apparente, absolue)</a:t>
            </a:r>
          </a:p>
          <a:p>
            <a:pPr marL="342900" indent="-342900" algn="just">
              <a:buFont typeface="Wingdings" panose="05000000000000000000" pitchFamily="2" charset="2"/>
              <a:buChar char="§"/>
            </a:pPr>
            <a:r>
              <a:rPr lang="fr-FR" sz="2000" dirty="0">
                <a:latin typeface="Amasis MT Pro" panose="020F0502020204030204" pitchFamily="18" charset="0"/>
              </a:rPr>
              <a:t>Couleur (filtres)</a:t>
            </a:r>
          </a:p>
          <a:p>
            <a:pPr marL="342900" indent="-342900" algn="just">
              <a:buFont typeface="Wingdings" panose="05000000000000000000" pitchFamily="2" charset="2"/>
              <a:buChar char="§"/>
            </a:pPr>
            <a:r>
              <a:rPr lang="fr-FR" sz="2000" dirty="0">
                <a:latin typeface="Amasis MT Pro" panose="020F0502020204030204" pitchFamily="18" charset="0"/>
              </a:rPr>
              <a:t>Spectre</a:t>
            </a:r>
          </a:p>
          <a:p>
            <a:pPr marL="342900" indent="-342900" algn="just">
              <a:buFont typeface="Wingdings" panose="05000000000000000000" pitchFamily="2" charset="2"/>
              <a:buChar char="§"/>
            </a:pPr>
            <a:r>
              <a:rPr lang="fr-FR" sz="2000" i="1" dirty="0">
                <a:latin typeface="Amasis MT Pro" panose="020F0502020204030204" pitchFamily="18" charset="0"/>
              </a:rPr>
              <a:t>Pour les astéroïdes</a:t>
            </a:r>
            <a:r>
              <a:rPr lang="fr-FR" sz="2000" dirty="0">
                <a:latin typeface="Amasis MT Pro" panose="020F0502020204030204" pitchFamily="18" charset="0"/>
              </a:rPr>
              <a:t> : </a:t>
            </a:r>
          </a:p>
          <a:p>
            <a:pPr marL="800100" lvl="1" indent="-342900" algn="just">
              <a:buFont typeface="Courier New" panose="02070309020205020404" pitchFamily="49" charset="0"/>
              <a:buChar char="o"/>
            </a:pPr>
            <a:r>
              <a:rPr lang="fr-FR" sz="1600" dirty="0">
                <a:latin typeface="Amasis MT Pro" panose="020F0502020204030204" pitchFamily="18" charset="0"/>
              </a:rPr>
              <a:t>Courbe de lumière (Période de rotation, forme)</a:t>
            </a:r>
          </a:p>
          <a:p>
            <a:pPr marL="800100" lvl="1" indent="-342900" algn="just">
              <a:buFont typeface="Courier New" panose="02070309020205020404" pitchFamily="49" charset="0"/>
              <a:buChar char="o"/>
            </a:pPr>
            <a:r>
              <a:rPr lang="fr-FR" sz="1600" dirty="0">
                <a:latin typeface="Amasis MT Pro" panose="020F0502020204030204" pitchFamily="18" charset="0"/>
              </a:rPr>
              <a:t>Type spectral / Composition chimique</a:t>
            </a:r>
          </a:p>
        </p:txBody>
      </p:sp>
      <p:sp>
        <p:nvSpPr>
          <p:cNvPr id="8" name="ZoneTexte 7">
            <a:extLst>
              <a:ext uri="{FF2B5EF4-FFF2-40B4-BE49-F238E27FC236}">
                <a16:creationId xmlns:a16="http://schemas.microsoft.com/office/drawing/2014/main" id="{EFF886FD-8E73-C2CC-1983-CC406B8F453C}"/>
              </a:ext>
            </a:extLst>
          </p:cNvPr>
          <p:cNvSpPr txBox="1"/>
          <p:nvPr/>
        </p:nvSpPr>
        <p:spPr>
          <a:xfrm>
            <a:off x="402336" y="1102450"/>
            <a:ext cx="11387328" cy="1631216"/>
          </a:xfrm>
          <a:prstGeom prst="rect">
            <a:avLst/>
          </a:prstGeom>
          <a:noFill/>
        </p:spPr>
        <p:txBody>
          <a:bodyPr wrap="square" rtlCol="0">
            <a:spAutoFit/>
          </a:bodyPr>
          <a:lstStyle/>
          <a:p>
            <a:pPr algn="just"/>
            <a:r>
              <a:rPr lang="fr-FR" sz="2000" u="sng" dirty="0">
                <a:latin typeface="Amasis MT Pro" panose="020F0502020204030204" pitchFamily="18" charset="0"/>
              </a:rPr>
              <a:t>Ingénierie :</a:t>
            </a:r>
          </a:p>
          <a:p>
            <a:pPr marL="342900" indent="-342900" algn="just">
              <a:buFont typeface="Wingdings" panose="05000000000000000000" pitchFamily="2" charset="2"/>
              <a:buChar char="§"/>
            </a:pPr>
            <a:r>
              <a:rPr lang="fr-FR" sz="2000" dirty="0">
                <a:latin typeface="Amasis MT Pro" panose="020F0502020204030204" pitchFamily="18" charset="0"/>
              </a:rPr>
              <a:t>Télescope : Type (réfractif/réflectif/catadioptrique), mise au point, focale, diamètre, f/D, aberrations (chromatique, géométrique), Diffraction/PSF</a:t>
            </a:r>
          </a:p>
          <a:p>
            <a:pPr marL="342900" indent="-342900" algn="just">
              <a:buFont typeface="Wingdings" panose="05000000000000000000" pitchFamily="2" charset="2"/>
              <a:buChar char="§"/>
            </a:pPr>
            <a:r>
              <a:rPr lang="fr-FR" sz="2000" dirty="0">
                <a:latin typeface="Amasis MT Pro" panose="020F0502020204030204" pitchFamily="18" charset="0"/>
              </a:rPr>
              <a:t>Capteur : Type (CCD/CMOS), pixel size, pixel </a:t>
            </a:r>
            <a:r>
              <a:rPr lang="fr-FR" sz="2000" dirty="0" err="1">
                <a:latin typeface="Amasis MT Pro" panose="020F0502020204030204" pitchFamily="18" charset="0"/>
              </a:rPr>
              <a:t>scale</a:t>
            </a:r>
            <a:r>
              <a:rPr lang="fr-FR" sz="2000" dirty="0">
                <a:latin typeface="Amasis MT Pro" panose="020F0502020204030204" pitchFamily="18" charset="0"/>
              </a:rPr>
              <a:t>, champ de vue, temps d’exposition, échantillonnage, QE, défauts (bruit de lecture, courant d’obscurité, flat)</a:t>
            </a:r>
          </a:p>
        </p:txBody>
      </p:sp>
    </p:spTree>
    <p:extLst>
      <p:ext uri="{BB962C8B-B14F-4D97-AF65-F5344CB8AC3E}">
        <p14:creationId xmlns:p14="http://schemas.microsoft.com/office/powerpoint/2010/main" val="369199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7</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pic>
        <p:nvPicPr>
          <p:cNvPr id="9" name="Image 8" descr="Une image contenant croquis, diagramme, dessin, typographie&#10;&#10;Description générée automatiquement">
            <a:extLst>
              <a:ext uri="{FF2B5EF4-FFF2-40B4-BE49-F238E27FC236}">
                <a16:creationId xmlns:a16="http://schemas.microsoft.com/office/drawing/2014/main" id="{ED50BE09-1AC0-2B58-7120-3F2B6A220AC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9808" y="3210418"/>
            <a:ext cx="4076700" cy="2108200"/>
          </a:xfrm>
          <a:prstGeom prst="rect">
            <a:avLst/>
          </a:prstGeom>
        </p:spPr>
      </p:pic>
      <p:sp>
        <p:nvSpPr>
          <p:cNvPr id="10" name="ZoneTexte 9">
            <a:extLst>
              <a:ext uri="{FF2B5EF4-FFF2-40B4-BE49-F238E27FC236}">
                <a16:creationId xmlns:a16="http://schemas.microsoft.com/office/drawing/2014/main" id="{E42244FB-74CC-1172-C774-C01E10581A2B}"/>
              </a:ext>
            </a:extLst>
          </p:cNvPr>
          <p:cNvSpPr txBox="1"/>
          <p:nvPr/>
        </p:nvSpPr>
        <p:spPr>
          <a:xfrm>
            <a:off x="1226317" y="1039012"/>
            <a:ext cx="2743200" cy="461665"/>
          </a:xfrm>
          <a:prstGeom prst="rect">
            <a:avLst/>
          </a:prstGeom>
          <a:noFill/>
        </p:spPr>
        <p:txBody>
          <a:bodyPr wrap="square" rtlCol="0">
            <a:spAutoFit/>
          </a:bodyPr>
          <a:lstStyle/>
          <a:p>
            <a:pPr algn="ctr"/>
            <a:r>
              <a:rPr lang="fr-FR" sz="2400" i="1" dirty="0">
                <a:latin typeface="Amasis MT Pro" panose="020F0502020204030204" pitchFamily="18" charset="0"/>
              </a:rPr>
              <a:t>Réfractif (lentilles)</a:t>
            </a:r>
            <a:endParaRPr lang="fr-FR" sz="1000" i="1" dirty="0">
              <a:latin typeface="Amasis MT Pro" panose="020F0502020204030204" pitchFamily="18" charset="0"/>
            </a:endParaRPr>
          </a:p>
        </p:txBody>
      </p:sp>
      <p:grpSp>
        <p:nvGrpSpPr>
          <p:cNvPr id="43" name="Groupe 42">
            <a:extLst>
              <a:ext uri="{FF2B5EF4-FFF2-40B4-BE49-F238E27FC236}">
                <a16:creationId xmlns:a16="http://schemas.microsoft.com/office/drawing/2014/main" id="{0CC97037-8E48-7DFF-DBCE-A45C709D0A70}"/>
              </a:ext>
            </a:extLst>
          </p:cNvPr>
          <p:cNvGrpSpPr/>
          <p:nvPr/>
        </p:nvGrpSpPr>
        <p:grpSpPr>
          <a:xfrm>
            <a:off x="1252220" y="1576493"/>
            <a:ext cx="2717297" cy="1205112"/>
            <a:chOff x="711702" y="1912620"/>
            <a:chExt cx="2717297" cy="1205112"/>
          </a:xfrm>
        </p:grpSpPr>
        <p:grpSp>
          <p:nvGrpSpPr>
            <p:cNvPr id="13" name="Groupe 12">
              <a:extLst>
                <a:ext uri="{FF2B5EF4-FFF2-40B4-BE49-F238E27FC236}">
                  <a16:creationId xmlns:a16="http://schemas.microsoft.com/office/drawing/2014/main" id="{B7258206-DDFA-8A31-759F-559201D3AE36}"/>
                </a:ext>
              </a:extLst>
            </p:cNvPr>
            <p:cNvGrpSpPr/>
            <p:nvPr/>
          </p:nvGrpSpPr>
          <p:grpSpPr>
            <a:xfrm>
              <a:off x="1034383" y="1912620"/>
              <a:ext cx="941134" cy="1205112"/>
              <a:chOff x="4838700" y="1590674"/>
              <a:chExt cx="1301750" cy="1666876"/>
            </a:xfrm>
          </p:grpSpPr>
          <p:sp>
            <p:nvSpPr>
              <p:cNvPr id="11" name="Arc 10">
                <a:extLst>
                  <a:ext uri="{FF2B5EF4-FFF2-40B4-BE49-F238E27FC236}">
                    <a16:creationId xmlns:a16="http://schemas.microsoft.com/office/drawing/2014/main" id="{9E5B3696-3B59-BF64-7AA6-5B40A40D81FE}"/>
                  </a:ext>
                </a:extLst>
              </p:cNvPr>
              <p:cNvSpPr/>
              <p:nvPr/>
            </p:nvSpPr>
            <p:spPr>
              <a:xfrm>
                <a:off x="4838700" y="1590675"/>
                <a:ext cx="781050" cy="1666875"/>
              </a:xfrm>
              <a:prstGeom prst="arc">
                <a:avLst>
                  <a:gd name="adj1" fmla="val 17554629"/>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CCF241B9-F190-3989-8BAE-8DE04C93F640}"/>
                  </a:ext>
                </a:extLst>
              </p:cNvPr>
              <p:cNvSpPr/>
              <p:nvPr/>
            </p:nvSpPr>
            <p:spPr>
              <a:xfrm flipH="1">
                <a:off x="5359400" y="1590674"/>
                <a:ext cx="781050" cy="1666875"/>
              </a:xfrm>
              <a:prstGeom prst="arc">
                <a:avLst>
                  <a:gd name="adj1" fmla="val 17554629"/>
                  <a:gd name="adj2" fmla="val 4014730"/>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BF7BCE2B-0E0A-BD63-E237-D26037D33A37}"/>
                </a:ext>
              </a:extLst>
            </p:cNvPr>
            <p:cNvGrpSpPr/>
            <p:nvPr/>
          </p:nvGrpSpPr>
          <p:grpSpPr>
            <a:xfrm>
              <a:off x="711702" y="2156460"/>
              <a:ext cx="2717297" cy="678180"/>
              <a:chOff x="711702" y="2156460"/>
              <a:chExt cx="2717297" cy="678180"/>
            </a:xfrm>
          </p:grpSpPr>
          <p:sp>
            <p:nvSpPr>
              <p:cNvPr id="14" name="Rectangle 13">
                <a:extLst>
                  <a:ext uri="{FF2B5EF4-FFF2-40B4-BE49-F238E27FC236}">
                    <a16:creationId xmlns:a16="http://schemas.microsoft.com/office/drawing/2014/main" id="{5434A8D0-C4ED-2039-7131-7FEE9AEC5969}"/>
                  </a:ext>
                </a:extLst>
              </p:cNvPr>
              <p:cNvSpPr/>
              <p:nvPr/>
            </p:nvSpPr>
            <p:spPr>
              <a:xfrm>
                <a:off x="3383280" y="2156460"/>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AFA79CA6-BF49-0968-8887-79B7D1E726DE}"/>
                  </a:ext>
                </a:extLst>
              </p:cNvPr>
              <p:cNvGrpSpPr/>
              <p:nvPr/>
            </p:nvGrpSpPr>
            <p:grpSpPr>
              <a:xfrm>
                <a:off x="711702" y="2220594"/>
                <a:ext cx="2671578" cy="274956"/>
                <a:chOff x="711702" y="2220594"/>
                <a:chExt cx="2671578" cy="274956"/>
              </a:xfrm>
            </p:grpSpPr>
            <p:cxnSp>
              <p:nvCxnSpPr>
                <p:cNvPr id="16" name="Connecteur droit 15">
                  <a:extLst>
                    <a:ext uri="{FF2B5EF4-FFF2-40B4-BE49-F238E27FC236}">
                      <a16:creationId xmlns:a16="http://schemas.microsoft.com/office/drawing/2014/main" id="{60370249-6936-0572-E569-B7C51C14C3E5}"/>
                    </a:ext>
                  </a:extLst>
                </p:cNvPr>
                <p:cNvCxnSpPr>
                  <a:cxnSpLocks/>
                </p:cNvCxnSpPr>
                <p:nvPr/>
              </p:nvCxnSpPr>
              <p:spPr>
                <a:xfrm flipV="1">
                  <a:off x="711702" y="2220594"/>
                  <a:ext cx="738003" cy="13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42819EE5-B991-873A-0B3A-79FB45F8EA90}"/>
                    </a:ext>
                  </a:extLst>
                </p:cNvPr>
                <p:cNvCxnSpPr>
                  <a:cxnSpLocks/>
                </p:cNvCxnSpPr>
                <p:nvPr/>
              </p:nvCxnSpPr>
              <p:spPr>
                <a:xfrm>
                  <a:off x="1449705" y="2220594"/>
                  <a:ext cx="125095" cy="698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97973439-1F25-36B3-1515-3D63431DC5C2}"/>
                    </a:ext>
                  </a:extLst>
                </p:cNvPr>
                <p:cNvCxnSpPr>
                  <a:cxnSpLocks/>
                  <a:endCxn id="14" idx="1"/>
                </p:cNvCxnSpPr>
                <p:nvPr/>
              </p:nvCxnSpPr>
              <p:spPr>
                <a:xfrm>
                  <a:off x="1574800" y="2227579"/>
                  <a:ext cx="1808480" cy="2679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4" name="Groupe 33">
                <a:extLst>
                  <a:ext uri="{FF2B5EF4-FFF2-40B4-BE49-F238E27FC236}">
                    <a16:creationId xmlns:a16="http://schemas.microsoft.com/office/drawing/2014/main" id="{5A9315C0-B6A8-34A2-6E0C-6ADEAB5984A5}"/>
                  </a:ext>
                </a:extLst>
              </p:cNvPr>
              <p:cNvGrpSpPr/>
              <p:nvPr/>
            </p:nvGrpSpPr>
            <p:grpSpPr>
              <a:xfrm flipV="1">
                <a:off x="711702" y="2494337"/>
                <a:ext cx="2671578" cy="274956"/>
                <a:chOff x="864102" y="2372994"/>
                <a:chExt cx="2671578" cy="274956"/>
              </a:xfrm>
            </p:grpSpPr>
            <p:cxnSp>
              <p:nvCxnSpPr>
                <p:cNvPr id="31" name="Connecteur droit 30">
                  <a:extLst>
                    <a:ext uri="{FF2B5EF4-FFF2-40B4-BE49-F238E27FC236}">
                      <a16:creationId xmlns:a16="http://schemas.microsoft.com/office/drawing/2014/main" id="{28352883-C157-A36F-96ED-52D1658A052E}"/>
                    </a:ext>
                  </a:extLst>
                </p:cNvPr>
                <p:cNvCxnSpPr>
                  <a:cxnSpLocks/>
                </p:cNvCxnSpPr>
                <p:nvPr/>
              </p:nvCxnSpPr>
              <p:spPr>
                <a:xfrm flipV="1">
                  <a:off x="864102" y="2372994"/>
                  <a:ext cx="738003" cy="13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8CB3CE00-8B85-C798-EA1A-0A4661DE78BF}"/>
                    </a:ext>
                  </a:extLst>
                </p:cNvPr>
                <p:cNvCxnSpPr>
                  <a:cxnSpLocks/>
                </p:cNvCxnSpPr>
                <p:nvPr/>
              </p:nvCxnSpPr>
              <p:spPr>
                <a:xfrm>
                  <a:off x="1602105" y="2372994"/>
                  <a:ext cx="125095" cy="698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Connecteur droit 32">
                  <a:extLst>
                    <a:ext uri="{FF2B5EF4-FFF2-40B4-BE49-F238E27FC236}">
                      <a16:creationId xmlns:a16="http://schemas.microsoft.com/office/drawing/2014/main" id="{9A674E18-452E-65A1-826D-E9470F577895}"/>
                    </a:ext>
                  </a:extLst>
                </p:cNvPr>
                <p:cNvCxnSpPr>
                  <a:cxnSpLocks/>
                </p:cNvCxnSpPr>
                <p:nvPr/>
              </p:nvCxnSpPr>
              <p:spPr>
                <a:xfrm>
                  <a:off x="1727200" y="2379979"/>
                  <a:ext cx="1808480" cy="2679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9" name="Connecteur droit 38">
                <a:extLst>
                  <a:ext uri="{FF2B5EF4-FFF2-40B4-BE49-F238E27FC236}">
                    <a16:creationId xmlns:a16="http://schemas.microsoft.com/office/drawing/2014/main" id="{7AC5B099-BAB9-30AA-E5E7-B09972180CEB}"/>
                  </a:ext>
                </a:extLst>
              </p:cNvPr>
              <p:cNvCxnSpPr>
                <a:cxnSpLocks/>
                <a:endCxn id="14" idx="1"/>
              </p:cNvCxnSpPr>
              <p:nvPr/>
            </p:nvCxnSpPr>
            <p:spPr>
              <a:xfrm>
                <a:off x="723900" y="2494336"/>
                <a:ext cx="2659380" cy="12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44" name="ZoneTexte 43">
            <a:extLst>
              <a:ext uri="{FF2B5EF4-FFF2-40B4-BE49-F238E27FC236}">
                <a16:creationId xmlns:a16="http://schemas.microsoft.com/office/drawing/2014/main" id="{28EE17EF-4E88-86AF-186B-925F1A2A7F29}"/>
              </a:ext>
            </a:extLst>
          </p:cNvPr>
          <p:cNvSpPr txBox="1"/>
          <p:nvPr/>
        </p:nvSpPr>
        <p:spPr>
          <a:xfrm>
            <a:off x="749808" y="2804108"/>
            <a:ext cx="4076700" cy="369332"/>
          </a:xfrm>
          <a:prstGeom prst="rect">
            <a:avLst/>
          </a:prstGeom>
          <a:noFill/>
        </p:spPr>
        <p:txBody>
          <a:bodyPr wrap="square" rtlCol="0">
            <a:spAutoFit/>
          </a:bodyPr>
          <a:lstStyle/>
          <a:p>
            <a:pPr algn="ctr"/>
            <a:r>
              <a:rPr lang="fr-FR" dirty="0">
                <a:latin typeface="Amasis MT Pro" panose="020F0502020204030204" pitchFamily="18" charset="0"/>
              </a:rPr>
              <a:t>Du plus simple à une seule lentille…</a:t>
            </a:r>
            <a:endParaRPr lang="fr-FR" sz="800" dirty="0">
              <a:latin typeface="Amasis MT Pro" panose="020F0502020204030204" pitchFamily="18" charset="0"/>
            </a:endParaRPr>
          </a:p>
        </p:txBody>
      </p:sp>
      <p:sp>
        <p:nvSpPr>
          <p:cNvPr id="45" name="ZoneTexte 44">
            <a:extLst>
              <a:ext uri="{FF2B5EF4-FFF2-40B4-BE49-F238E27FC236}">
                <a16:creationId xmlns:a16="http://schemas.microsoft.com/office/drawing/2014/main" id="{F653908D-F339-5A00-E7C6-9BF4C9E427A9}"/>
              </a:ext>
            </a:extLst>
          </p:cNvPr>
          <p:cNvSpPr txBox="1"/>
          <p:nvPr/>
        </p:nvSpPr>
        <p:spPr>
          <a:xfrm>
            <a:off x="585216" y="5342333"/>
            <a:ext cx="4405884" cy="646331"/>
          </a:xfrm>
          <a:prstGeom prst="rect">
            <a:avLst/>
          </a:prstGeom>
          <a:noFill/>
        </p:spPr>
        <p:txBody>
          <a:bodyPr wrap="square" rtlCol="0">
            <a:spAutoFit/>
          </a:bodyPr>
          <a:lstStyle/>
          <a:p>
            <a:pPr algn="ctr"/>
            <a:r>
              <a:rPr lang="fr-FR" dirty="0">
                <a:latin typeface="Amasis MT Pro" panose="020F0502020204030204" pitchFamily="18" charset="0"/>
              </a:rPr>
              <a:t>… à des assemblages complexes comme les objectifs d’appareil photo</a:t>
            </a:r>
            <a:endParaRPr lang="fr-FR" sz="800" dirty="0">
              <a:latin typeface="Amasis MT Pro" panose="020F0502020204030204" pitchFamily="18" charset="0"/>
            </a:endParaRPr>
          </a:p>
        </p:txBody>
      </p:sp>
      <p:sp>
        <p:nvSpPr>
          <p:cNvPr id="46" name="ZoneTexte 45">
            <a:extLst>
              <a:ext uri="{FF2B5EF4-FFF2-40B4-BE49-F238E27FC236}">
                <a16:creationId xmlns:a16="http://schemas.microsoft.com/office/drawing/2014/main" id="{A48B91E0-381E-2BC6-BF5E-680D192F5074}"/>
              </a:ext>
            </a:extLst>
          </p:cNvPr>
          <p:cNvSpPr txBox="1"/>
          <p:nvPr/>
        </p:nvSpPr>
        <p:spPr>
          <a:xfrm>
            <a:off x="5137378" y="611932"/>
            <a:ext cx="6569990" cy="1200329"/>
          </a:xfrm>
          <a:prstGeom prst="rect">
            <a:avLst/>
          </a:prstGeom>
          <a:noFill/>
        </p:spPr>
        <p:txBody>
          <a:bodyPr wrap="square" rtlCol="0">
            <a:spAutoFit/>
          </a:bodyPr>
          <a:lstStyle/>
          <a:p>
            <a:pPr algn="ctr"/>
            <a:r>
              <a:rPr lang="fr-FR" sz="2400" dirty="0">
                <a:latin typeface="Amasis MT Pro" panose="020F0502020204030204" pitchFamily="18" charset="0"/>
              </a:rPr>
              <a:t>Le but d’un télescope est de focaliser la lumière sur un plan focal (où on place généralement un capteur) pour créer une image.</a:t>
            </a:r>
          </a:p>
        </p:txBody>
      </p:sp>
      <p:sp>
        <p:nvSpPr>
          <p:cNvPr id="47" name="ZoneTexte 46">
            <a:extLst>
              <a:ext uri="{FF2B5EF4-FFF2-40B4-BE49-F238E27FC236}">
                <a16:creationId xmlns:a16="http://schemas.microsoft.com/office/drawing/2014/main" id="{2AD31F0C-FA52-9AFB-9315-FF9B0F68EF5B}"/>
              </a:ext>
            </a:extLst>
          </p:cNvPr>
          <p:cNvSpPr txBox="1"/>
          <p:nvPr/>
        </p:nvSpPr>
        <p:spPr>
          <a:xfrm>
            <a:off x="5513832" y="2305615"/>
            <a:ext cx="6193536" cy="2554545"/>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réfractifs :</a:t>
            </a:r>
          </a:p>
          <a:p>
            <a:pPr marL="342900" indent="-342900">
              <a:buFont typeface="Arial" panose="020B0604020202020204" pitchFamily="34" charset="0"/>
              <a:buChar char="•"/>
            </a:pPr>
            <a:r>
              <a:rPr lang="fr-FR" sz="2000" dirty="0">
                <a:latin typeface="Amasis MT Pro" panose="020F0502020204030204" pitchFamily="18" charset="0"/>
              </a:rPr>
              <a:t>Faible diamètre</a:t>
            </a:r>
          </a:p>
          <a:p>
            <a:pPr marL="342900" indent="-342900">
              <a:buFont typeface="Arial" panose="020B0604020202020204" pitchFamily="34" charset="0"/>
              <a:buChar char="•"/>
            </a:pPr>
            <a:r>
              <a:rPr lang="fr-FR" sz="2000" dirty="0">
                <a:latin typeface="Amasis MT Pro" panose="020F0502020204030204" pitchFamily="18" charset="0"/>
              </a:rPr>
              <a:t>Longueur focale faible (</a:t>
            </a:r>
            <a:r>
              <a:rPr lang="fr-FR" sz="2000" dirty="0">
                <a:latin typeface="Cambria Math" panose="02040503050406030204" pitchFamily="18" charset="0"/>
                <a:ea typeface="Cambria Math" panose="02040503050406030204" pitchFamily="18" charset="0"/>
              </a:rPr>
              <a:t>∼ </a:t>
            </a:r>
            <a:r>
              <a:rPr lang="fr-FR" sz="2000" dirty="0">
                <a:latin typeface="Amasis MT Pro" panose="02040504050005020304" pitchFamily="18" charset="0"/>
                <a:ea typeface="Cambria Math" panose="02040503050406030204" pitchFamily="18" charset="0"/>
              </a:rPr>
              <a:t>longueur du télescope)</a:t>
            </a:r>
            <a:endParaRPr lang="fr-FR" sz="2000" dirty="0">
              <a:latin typeface="Amasis MT Pro" panose="02040504050005020304" pitchFamily="18" charset="0"/>
            </a:endParaRP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Robuste (éléments fixes)</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Pas d’obstruction</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Aberration chromatique (peut être réduite avec plus de lentilles)</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Aberrations géométriques</a:t>
            </a:r>
          </a:p>
        </p:txBody>
      </p:sp>
    </p:spTree>
    <p:extLst>
      <p:ext uri="{BB962C8B-B14F-4D97-AF65-F5344CB8AC3E}">
        <p14:creationId xmlns:p14="http://schemas.microsoft.com/office/powerpoint/2010/main" val="154455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8</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sp>
        <p:nvSpPr>
          <p:cNvPr id="10" name="ZoneTexte 9">
            <a:extLst>
              <a:ext uri="{FF2B5EF4-FFF2-40B4-BE49-F238E27FC236}">
                <a16:creationId xmlns:a16="http://schemas.microsoft.com/office/drawing/2014/main" id="{E42244FB-74CC-1172-C774-C01E10581A2B}"/>
              </a:ext>
            </a:extLst>
          </p:cNvPr>
          <p:cNvSpPr txBox="1"/>
          <p:nvPr/>
        </p:nvSpPr>
        <p:spPr>
          <a:xfrm>
            <a:off x="838200" y="1020669"/>
            <a:ext cx="2743200" cy="461665"/>
          </a:xfrm>
          <a:prstGeom prst="rect">
            <a:avLst/>
          </a:prstGeom>
          <a:noFill/>
        </p:spPr>
        <p:txBody>
          <a:bodyPr wrap="square" rtlCol="0">
            <a:spAutoFit/>
          </a:bodyPr>
          <a:lstStyle/>
          <a:p>
            <a:pPr algn="ctr"/>
            <a:r>
              <a:rPr lang="fr-FR" sz="2400" i="1" dirty="0">
                <a:latin typeface="Amasis MT Pro" panose="020F0502020204030204" pitchFamily="18" charset="0"/>
              </a:rPr>
              <a:t>Réflectif (miroirs)</a:t>
            </a:r>
            <a:endParaRPr lang="fr-FR" sz="1000" i="1" dirty="0">
              <a:latin typeface="Amasis MT Pro" panose="020F0502020204030204" pitchFamily="18" charset="0"/>
            </a:endParaRPr>
          </a:p>
        </p:txBody>
      </p:sp>
      <p:sp>
        <p:nvSpPr>
          <p:cNvPr id="47" name="ZoneTexte 46">
            <a:extLst>
              <a:ext uri="{FF2B5EF4-FFF2-40B4-BE49-F238E27FC236}">
                <a16:creationId xmlns:a16="http://schemas.microsoft.com/office/drawing/2014/main" id="{2AD31F0C-FA52-9AFB-9315-FF9B0F68EF5B}"/>
              </a:ext>
            </a:extLst>
          </p:cNvPr>
          <p:cNvSpPr txBox="1"/>
          <p:nvPr/>
        </p:nvSpPr>
        <p:spPr>
          <a:xfrm>
            <a:off x="4385121" y="942506"/>
            <a:ext cx="7317162" cy="2862322"/>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a:t>
            </a:r>
            <a:r>
              <a:rPr lang="fr-FR" sz="2000" u="sng" dirty="0" err="1">
                <a:latin typeface="Amasis MT Pro" panose="020F0502020204030204" pitchFamily="18" charset="0"/>
              </a:rPr>
              <a:t>réfléctifs</a:t>
            </a:r>
            <a:r>
              <a:rPr lang="fr-FR" sz="2000" u="sng" dirty="0">
                <a:latin typeface="Amasis MT Pro" panose="020F0502020204030204" pitchFamily="18" charset="0"/>
              </a:rPr>
              <a:t> :</a:t>
            </a:r>
          </a:p>
          <a:p>
            <a:pPr marL="342900" indent="-342900">
              <a:buFont typeface="Arial" panose="020B0604020202020204" pitchFamily="34" charset="0"/>
              <a:buChar char="•"/>
            </a:pPr>
            <a:r>
              <a:rPr lang="fr-FR" sz="2000" dirty="0">
                <a:latin typeface="Amasis MT Pro" panose="020F0502020204030204" pitchFamily="18" charset="0"/>
              </a:rPr>
              <a:t>Grand diamètre</a:t>
            </a:r>
          </a:p>
          <a:p>
            <a:pPr marL="342900" indent="-342900">
              <a:buFont typeface="Arial" panose="020B0604020202020204" pitchFamily="34" charset="0"/>
              <a:buChar char="•"/>
            </a:pPr>
            <a:r>
              <a:rPr lang="fr-FR" sz="2000" dirty="0">
                <a:latin typeface="Amasis MT Pro" panose="020F0502020204030204" pitchFamily="18" charset="0"/>
              </a:rPr>
              <a:t>Longueur focale importante (</a:t>
            </a:r>
            <a:r>
              <a:rPr lang="fr-FR" sz="2000" dirty="0">
                <a:latin typeface="Cambria Math" panose="02040503050406030204" pitchFamily="18" charset="0"/>
                <a:ea typeface="Cambria Math" panose="02040503050406030204" pitchFamily="18" charset="0"/>
              </a:rPr>
              <a:t>∼ 2-3x </a:t>
            </a:r>
            <a:r>
              <a:rPr lang="fr-FR" sz="2000" dirty="0">
                <a:latin typeface="Amasis MT Pro" panose="02040504050005020304" pitchFamily="18" charset="0"/>
                <a:ea typeface="Cambria Math" panose="02040503050406030204" pitchFamily="18" charset="0"/>
              </a:rPr>
              <a:t>longueur du télescope)</a:t>
            </a:r>
            <a:endParaRPr lang="fr-FR" sz="2000" dirty="0">
              <a:latin typeface="Amasis MT Pro" panose="02040504050005020304" pitchFamily="18" charset="0"/>
            </a:endParaRP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Besoin de collimation (alignement des miroirs) précise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Obstruction à l’avant à cause du miroir secondaire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Pas d’aberration chromatique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Beaucoup de formules différentes pour réduire les aberrations géométriques </a:t>
            </a:r>
            <a:r>
              <a:rPr lang="fr-FR" sz="2000" dirty="0">
                <a:solidFill>
                  <a:srgbClr val="FF0000"/>
                </a:solidFill>
                <a:latin typeface="Amasis MT Pro" panose="020F0502020204030204" pitchFamily="18" charset="0"/>
              </a:rPr>
              <a:t>(correcteurs à base de lentilles sinon)</a:t>
            </a:r>
            <a:endParaRPr lang="fr-FR" sz="2000" dirty="0">
              <a:solidFill>
                <a:schemeClr val="accent6"/>
              </a:solidFill>
              <a:latin typeface="Amasis MT Pro" panose="020F0502020204030204" pitchFamily="18" charset="0"/>
            </a:endParaRP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Modularité sur le foyer (f/D très faible ou très grand)</a:t>
            </a:r>
          </a:p>
        </p:txBody>
      </p:sp>
      <p:grpSp>
        <p:nvGrpSpPr>
          <p:cNvPr id="75" name="Groupe 74">
            <a:extLst>
              <a:ext uri="{FF2B5EF4-FFF2-40B4-BE49-F238E27FC236}">
                <a16:creationId xmlns:a16="http://schemas.microsoft.com/office/drawing/2014/main" id="{07C43507-5887-A54D-08EF-5D8546E50A76}"/>
              </a:ext>
            </a:extLst>
          </p:cNvPr>
          <p:cNvGrpSpPr/>
          <p:nvPr/>
        </p:nvGrpSpPr>
        <p:grpSpPr>
          <a:xfrm>
            <a:off x="628431" y="1842553"/>
            <a:ext cx="3206496" cy="1582860"/>
            <a:chOff x="953313" y="1786010"/>
            <a:chExt cx="3206496" cy="1582860"/>
          </a:xfrm>
        </p:grpSpPr>
        <p:sp>
          <p:nvSpPr>
            <p:cNvPr id="45" name="ZoneTexte 44">
              <a:extLst>
                <a:ext uri="{FF2B5EF4-FFF2-40B4-BE49-F238E27FC236}">
                  <a16:creationId xmlns:a16="http://schemas.microsoft.com/office/drawing/2014/main" id="{F653908D-F339-5A00-E7C6-9BF4C9E427A9}"/>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newtonien</a:t>
              </a:r>
              <a:br>
                <a:rPr lang="fr-FR" sz="1600" dirty="0">
                  <a:latin typeface="Amasis MT Pro" panose="020F0502020204030204" pitchFamily="18" charset="0"/>
                </a:rPr>
              </a:br>
              <a:r>
                <a:rPr lang="fr-FR" sz="1200" i="1" dirty="0">
                  <a:latin typeface="Amasis MT Pro" panose="020F0502020204030204" pitchFamily="18" charset="0"/>
                </a:rPr>
                <a:t>(Primaire parabolique, secondaire plat)</a:t>
              </a:r>
              <a:endParaRPr lang="fr-FR" sz="700" i="1" dirty="0">
                <a:latin typeface="Amasis MT Pro" panose="020F0502020204030204" pitchFamily="18" charset="0"/>
              </a:endParaRPr>
            </a:p>
          </p:txBody>
        </p:sp>
        <p:grpSp>
          <p:nvGrpSpPr>
            <p:cNvPr id="60" name="Groupe 59">
              <a:extLst>
                <a:ext uri="{FF2B5EF4-FFF2-40B4-BE49-F238E27FC236}">
                  <a16:creationId xmlns:a16="http://schemas.microsoft.com/office/drawing/2014/main" id="{92004AD2-2401-F1E9-74AC-50D84C60A18C}"/>
                </a:ext>
              </a:extLst>
            </p:cNvPr>
            <p:cNvGrpSpPr/>
            <p:nvPr/>
          </p:nvGrpSpPr>
          <p:grpSpPr>
            <a:xfrm>
              <a:off x="1226317" y="1786010"/>
              <a:ext cx="2544446" cy="1209580"/>
              <a:chOff x="746760" y="2390800"/>
              <a:chExt cx="2544446" cy="1209580"/>
            </a:xfrm>
          </p:grpSpPr>
          <p:sp>
            <p:nvSpPr>
              <p:cNvPr id="28" name="Arc 27">
                <a:extLst>
                  <a:ext uri="{FF2B5EF4-FFF2-40B4-BE49-F238E27FC236}">
                    <a16:creationId xmlns:a16="http://schemas.microsoft.com/office/drawing/2014/main" id="{4C1C319B-145D-FD0E-D473-43EDAB9A9CFB}"/>
                  </a:ext>
                </a:extLst>
              </p:cNvPr>
              <p:cNvSpPr/>
              <p:nvPr/>
            </p:nvSpPr>
            <p:spPr>
              <a:xfrm>
                <a:off x="2726526" y="2395269"/>
                <a:ext cx="564680" cy="1205111"/>
              </a:xfrm>
              <a:prstGeom prst="arc">
                <a:avLst>
                  <a:gd name="adj1" fmla="val 17554629"/>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5" name="Rectangle 14">
                <a:extLst>
                  <a:ext uri="{FF2B5EF4-FFF2-40B4-BE49-F238E27FC236}">
                    <a16:creationId xmlns:a16="http://schemas.microsoft.com/office/drawing/2014/main" id="{8D3F6528-E5CE-63E2-C2C3-395490A094CC}"/>
                  </a:ext>
                </a:extLst>
              </p:cNvPr>
              <p:cNvSpPr/>
              <p:nvPr/>
            </p:nvSpPr>
            <p:spPr>
              <a:xfrm rot="16200000">
                <a:off x="1715054" y="2074570"/>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5" name="Connecteur droit 24">
                <a:extLst>
                  <a:ext uri="{FF2B5EF4-FFF2-40B4-BE49-F238E27FC236}">
                    <a16:creationId xmlns:a16="http://schemas.microsoft.com/office/drawing/2014/main" id="{9C04FBAA-187E-AC02-341C-A905E3F6FA47}"/>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2CB4B1D2-A8A1-11B9-4A65-465C1DDC00A3}"/>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Connecteur droit 37">
                <a:extLst>
                  <a:ext uri="{FF2B5EF4-FFF2-40B4-BE49-F238E27FC236}">
                    <a16:creationId xmlns:a16="http://schemas.microsoft.com/office/drawing/2014/main" id="{9B9A105C-54E6-7154-6F8C-00D6EDD3A7CB}"/>
                  </a:ext>
                </a:extLst>
              </p:cNvPr>
              <p:cNvCxnSpPr>
                <a:cxnSpLocks/>
              </p:cNvCxnSpPr>
              <p:nvPr/>
            </p:nvCxnSpPr>
            <p:spPr>
              <a:xfrm flipV="1">
                <a:off x="1663700" y="2704571"/>
                <a:ext cx="1590040" cy="18161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Connecteur droit 48">
                <a:extLst>
                  <a:ext uri="{FF2B5EF4-FFF2-40B4-BE49-F238E27FC236}">
                    <a16:creationId xmlns:a16="http://schemas.microsoft.com/office/drawing/2014/main" id="{2F3AB25A-EC69-817E-3FFD-31BEC4402F0D}"/>
                  </a:ext>
                </a:extLst>
              </p:cNvPr>
              <p:cNvCxnSpPr/>
              <p:nvPr/>
            </p:nvCxnSpPr>
            <p:spPr>
              <a:xfrm>
                <a:off x="1607103" y="2835486"/>
                <a:ext cx="259080" cy="233515"/>
              </a:xfrm>
              <a:prstGeom prst="line">
                <a:avLst/>
              </a:prstGeom>
              <a:ln w="12700"/>
            </p:spPr>
            <p:style>
              <a:lnRef idx="2">
                <a:schemeClr val="dk1"/>
              </a:lnRef>
              <a:fillRef idx="0">
                <a:schemeClr val="dk1"/>
              </a:fillRef>
              <a:effectRef idx="1">
                <a:schemeClr val="dk1"/>
              </a:effectRef>
              <a:fontRef idx="minor">
                <a:schemeClr val="tx1"/>
              </a:fontRef>
            </p:style>
          </p:cxnSp>
          <p:cxnSp>
            <p:nvCxnSpPr>
              <p:cNvPr id="51" name="Connecteur droit 50">
                <a:extLst>
                  <a:ext uri="{FF2B5EF4-FFF2-40B4-BE49-F238E27FC236}">
                    <a16:creationId xmlns:a16="http://schemas.microsoft.com/office/drawing/2014/main" id="{5E89A3CA-B2CA-D1C3-88B2-85A843236D41}"/>
                  </a:ext>
                </a:extLst>
              </p:cNvPr>
              <p:cNvCxnSpPr>
                <a:cxnSpLocks/>
              </p:cNvCxnSpPr>
              <p:nvPr/>
            </p:nvCxnSpPr>
            <p:spPr>
              <a:xfrm>
                <a:off x="1780540" y="2997824"/>
                <a:ext cx="1473200" cy="252788"/>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Connecteur droit 53">
                <a:extLst>
                  <a:ext uri="{FF2B5EF4-FFF2-40B4-BE49-F238E27FC236}">
                    <a16:creationId xmlns:a16="http://schemas.microsoft.com/office/drawing/2014/main" id="{06056BB3-DE9B-2374-2706-F027B9F509B5}"/>
                  </a:ext>
                </a:extLst>
              </p:cNvPr>
              <p:cNvCxnSpPr>
                <a:cxnSpLocks/>
              </p:cNvCxnSpPr>
              <p:nvPr/>
            </p:nvCxnSpPr>
            <p:spPr>
              <a:xfrm flipH="1" flipV="1">
                <a:off x="1736643" y="2436520"/>
                <a:ext cx="41357" cy="56130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Connecteur droit 56">
                <a:extLst>
                  <a:ext uri="{FF2B5EF4-FFF2-40B4-BE49-F238E27FC236}">
                    <a16:creationId xmlns:a16="http://schemas.microsoft.com/office/drawing/2014/main" id="{6428B4F4-8EA2-375C-E305-BAB2C2DC0DAA}"/>
                  </a:ext>
                </a:extLst>
              </p:cNvPr>
              <p:cNvCxnSpPr>
                <a:cxnSpLocks/>
              </p:cNvCxnSpPr>
              <p:nvPr/>
            </p:nvCxnSpPr>
            <p:spPr>
              <a:xfrm flipV="1">
                <a:off x="1674316" y="2436520"/>
                <a:ext cx="57247" cy="44966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61" name="Connecteur droit 60">
              <a:extLst>
                <a:ext uri="{FF2B5EF4-FFF2-40B4-BE49-F238E27FC236}">
                  <a16:creationId xmlns:a16="http://schemas.microsoft.com/office/drawing/2014/main" id="{76CC3FEC-9379-9D32-2B4C-B1FB8584DAC6}"/>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Connecteur droit 63">
              <a:extLst>
                <a:ext uri="{FF2B5EF4-FFF2-40B4-BE49-F238E27FC236}">
                  <a16:creationId xmlns:a16="http://schemas.microsoft.com/office/drawing/2014/main" id="{2CDA48DC-6AB3-DEA9-EEFF-767A7E25D977}"/>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B2E1A6D0-C9EF-034F-D065-7A5EDD535B0F}"/>
                </a:ext>
              </a:extLst>
            </p:cNvPr>
            <p:cNvCxnSpPr>
              <a:cxnSpLocks/>
            </p:cNvCxnSpPr>
            <p:nvPr/>
          </p:nvCxnSpPr>
          <p:spPr>
            <a:xfrm flipV="1">
              <a:off x="2771074" y="2099780"/>
              <a:ext cx="962223" cy="111645"/>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Connecteur droit 67">
              <a:extLst>
                <a:ext uri="{FF2B5EF4-FFF2-40B4-BE49-F238E27FC236}">
                  <a16:creationId xmlns:a16="http://schemas.microsoft.com/office/drawing/2014/main" id="{8B0E4353-ECEE-2A95-D913-85A84CC8883C}"/>
                </a:ext>
              </a:extLst>
            </p:cNvPr>
            <p:cNvCxnSpPr>
              <a:cxnSpLocks/>
            </p:cNvCxnSpPr>
            <p:nvPr/>
          </p:nvCxnSpPr>
          <p:spPr>
            <a:xfrm>
              <a:off x="2771074" y="2481221"/>
              <a:ext cx="968981" cy="164601"/>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135" name="Groupe 134">
            <a:extLst>
              <a:ext uri="{FF2B5EF4-FFF2-40B4-BE49-F238E27FC236}">
                <a16:creationId xmlns:a16="http://schemas.microsoft.com/office/drawing/2014/main" id="{B289A911-6FDA-88F7-2196-E366D1C3E859}"/>
              </a:ext>
            </a:extLst>
          </p:cNvPr>
          <p:cNvGrpSpPr/>
          <p:nvPr/>
        </p:nvGrpSpPr>
        <p:grpSpPr>
          <a:xfrm>
            <a:off x="680190" y="4181697"/>
            <a:ext cx="3230069" cy="1578391"/>
            <a:chOff x="606552" y="3611521"/>
            <a:chExt cx="3230069" cy="1578391"/>
          </a:xfrm>
        </p:grpSpPr>
        <p:grpSp>
          <p:nvGrpSpPr>
            <p:cNvPr id="76" name="Groupe 75">
              <a:extLst>
                <a:ext uri="{FF2B5EF4-FFF2-40B4-BE49-F238E27FC236}">
                  <a16:creationId xmlns:a16="http://schemas.microsoft.com/office/drawing/2014/main" id="{50229C2D-940D-B919-AE04-2E34EE2FC0B3}"/>
                </a:ext>
              </a:extLst>
            </p:cNvPr>
            <p:cNvGrpSpPr/>
            <p:nvPr/>
          </p:nvGrpSpPr>
          <p:grpSpPr>
            <a:xfrm>
              <a:off x="606552" y="3611521"/>
              <a:ext cx="3230069" cy="1578391"/>
              <a:chOff x="953313" y="1790479"/>
              <a:chExt cx="3230069" cy="1578391"/>
            </a:xfrm>
          </p:grpSpPr>
          <p:sp>
            <p:nvSpPr>
              <p:cNvPr id="77" name="ZoneTexte 76">
                <a:extLst>
                  <a:ext uri="{FF2B5EF4-FFF2-40B4-BE49-F238E27FC236}">
                    <a16:creationId xmlns:a16="http://schemas.microsoft.com/office/drawing/2014/main" id="{3DE0CE0B-82C8-2B4D-3C86-E0947338EB60}"/>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Cassegrain</a:t>
                </a:r>
                <a:br>
                  <a:rPr lang="fr-FR" sz="1600" dirty="0">
                    <a:latin typeface="Amasis MT Pro" panose="020F0502020204030204" pitchFamily="18" charset="0"/>
                  </a:rPr>
                </a:br>
                <a:r>
                  <a:rPr lang="fr-FR" sz="1200" i="1" dirty="0">
                    <a:latin typeface="Amasis MT Pro" panose="020F0502020204030204" pitchFamily="18" charset="0"/>
                  </a:rPr>
                  <a:t>(Primaire parabolique, secondaire hyperbolique)</a:t>
                </a:r>
                <a:endParaRPr lang="fr-FR" sz="700" i="1" dirty="0">
                  <a:latin typeface="Amasis MT Pro" panose="020F0502020204030204" pitchFamily="18" charset="0"/>
                </a:endParaRPr>
              </a:p>
            </p:txBody>
          </p:sp>
          <p:grpSp>
            <p:nvGrpSpPr>
              <p:cNvPr id="78" name="Groupe 77">
                <a:extLst>
                  <a:ext uri="{FF2B5EF4-FFF2-40B4-BE49-F238E27FC236}">
                    <a16:creationId xmlns:a16="http://schemas.microsoft.com/office/drawing/2014/main" id="{E713B13D-BBEC-A523-7872-902CF6EB8903}"/>
                  </a:ext>
                </a:extLst>
              </p:cNvPr>
              <p:cNvGrpSpPr/>
              <p:nvPr/>
            </p:nvGrpSpPr>
            <p:grpSpPr>
              <a:xfrm>
                <a:off x="1226317" y="1790479"/>
                <a:ext cx="2957065" cy="1205111"/>
                <a:chOff x="746760" y="2395269"/>
                <a:chExt cx="2957065" cy="1205111"/>
              </a:xfrm>
            </p:grpSpPr>
            <p:sp>
              <p:nvSpPr>
                <p:cNvPr id="83" name="Arc 82">
                  <a:extLst>
                    <a:ext uri="{FF2B5EF4-FFF2-40B4-BE49-F238E27FC236}">
                      <a16:creationId xmlns:a16="http://schemas.microsoft.com/office/drawing/2014/main" id="{B73BC599-94F9-8A74-4990-8DACE316A8FF}"/>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4" name="Rectangle 83">
                  <a:extLst>
                    <a:ext uri="{FF2B5EF4-FFF2-40B4-BE49-F238E27FC236}">
                      <a16:creationId xmlns:a16="http://schemas.microsoft.com/office/drawing/2014/main" id="{4AA13739-8804-35F5-C6BB-9BCD00524A3E}"/>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85" name="Connecteur droit 84">
                  <a:extLst>
                    <a:ext uri="{FF2B5EF4-FFF2-40B4-BE49-F238E27FC236}">
                      <a16:creationId xmlns:a16="http://schemas.microsoft.com/office/drawing/2014/main" id="{422C86B4-19D9-15C9-0293-C84A5571445D}"/>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Connecteur droit 85">
                  <a:extLst>
                    <a:ext uri="{FF2B5EF4-FFF2-40B4-BE49-F238E27FC236}">
                      <a16:creationId xmlns:a16="http://schemas.microsoft.com/office/drawing/2014/main" id="{950D4182-C2E8-6EA9-8371-6C82DF746BBB}"/>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Connecteur droit 86">
                  <a:extLst>
                    <a:ext uri="{FF2B5EF4-FFF2-40B4-BE49-F238E27FC236}">
                      <a16:creationId xmlns:a16="http://schemas.microsoft.com/office/drawing/2014/main" id="{C18626BE-7EBF-78F9-0C8D-A654E04309F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Connecteur droit 88">
                  <a:extLst>
                    <a:ext uri="{FF2B5EF4-FFF2-40B4-BE49-F238E27FC236}">
                      <a16:creationId xmlns:a16="http://schemas.microsoft.com/office/drawing/2014/main" id="{99762106-0865-ACB8-1FB5-9CA6A57BF510}"/>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Connecteur droit 89">
                  <a:extLst>
                    <a:ext uri="{FF2B5EF4-FFF2-40B4-BE49-F238E27FC236}">
                      <a16:creationId xmlns:a16="http://schemas.microsoft.com/office/drawing/2014/main" id="{A11C1056-D2F8-A8CC-E21D-1873C880E413}"/>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79" name="Connecteur droit 78">
                <a:extLst>
                  <a:ext uri="{FF2B5EF4-FFF2-40B4-BE49-F238E27FC236}">
                    <a16:creationId xmlns:a16="http://schemas.microsoft.com/office/drawing/2014/main" id="{BB835C2B-6237-3E13-6D64-142D83B84A99}"/>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Connecteur droit 79">
                <a:extLst>
                  <a:ext uri="{FF2B5EF4-FFF2-40B4-BE49-F238E27FC236}">
                    <a16:creationId xmlns:a16="http://schemas.microsoft.com/office/drawing/2014/main" id="{8377886D-0A9E-6979-D05A-68CDA9C94EB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Connecteur droit 80">
                <a:extLst>
                  <a:ext uri="{FF2B5EF4-FFF2-40B4-BE49-F238E27FC236}">
                    <a16:creationId xmlns:a16="http://schemas.microsoft.com/office/drawing/2014/main" id="{718463E2-A17E-AAA4-38A2-FC03ADCC267E}"/>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Connecteur droit 81">
                <a:extLst>
                  <a:ext uri="{FF2B5EF4-FFF2-40B4-BE49-F238E27FC236}">
                    <a16:creationId xmlns:a16="http://schemas.microsoft.com/office/drawing/2014/main" id="{B8141730-9B30-23DE-2B6E-33B2A9E5FDA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2" name="Arc 91">
              <a:extLst>
                <a:ext uri="{FF2B5EF4-FFF2-40B4-BE49-F238E27FC236}">
                  <a16:creationId xmlns:a16="http://schemas.microsoft.com/office/drawing/2014/main" id="{18ABD108-D356-B63C-2848-88D2C8E8DD8E}"/>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06" name="Connecteur droit 105">
              <a:extLst>
                <a:ext uri="{FF2B5EF4-FFF2-40B4-BE49-F238E27FC236}">
                  <a16:creationId xmlns:a16="http://schemas.microsoft.com/office/drawing/2014/main" id="{03F6D1EE-489F-8DA3-028B-1D2CBF81A4BE}"/>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Connecteur droit 109">
              <a:extLst>
                <a:ext uri="{FF2B5EF4-FFF2-40B4-BE49-F238E27FC236}">
                  <a16:creationId xmlns:a16="http://schemas.microsoft.com/office/drawing/2014/main" id="{C70BD7D1-3A9B-EBF8-A051-085499C92F96}"/>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7" name="Connecteur droit 116">
              <a:extLst>
                <a:ext uri="{FF2B5EF4-FFF2-40B4-BE49-F238E27FC236}">
                  <a16:creationId xmlns:a16="http://schemas.microsoft.com/office/drawing/2014/main" id="{AF0AA19E-BC83-15A0-68E3-DA32403A8B28}"/>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93" name="Arc 92">
              <a:extLst>
                <a:ext uri="{FF2B5EF4-FFF2-40B4-BE49-F238E27FC236}">
                  <a16:creationId xmlns:a16="http://schemas.microsoft.com/office/drawing/2014/main" id="{536FFB1C-AFED-AEC3-DA40-9276F52E8CA0}"/>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36" name="Groupe 135">
            <a:extLst>
              <a:ext uri="{FF2B5EF4-FFF2-40B4-BE49-F238E27FC236}">
                <a16:creationId xmlns:a16="http://schemas.microsoft.com/office/drawing/2014/main" id="{5B1E3612-A33C-2154-8664-AFD43E5DDD14}"/>
              </a:ext>
            </a:extLst>
          </p:cNvPr>
          <p:cNvGrpSpPr/>
          <p:nvPr/>
        </p:nvGrpSpPr>
        <p:grpSpPr>
          <a:xfrm>
            <a:off x="4240561" y="4191966"/>
            <a:ext cx="3230069" cy="1578391"/>
            <a:chOff x="606552" y="3611521"/>
            <a:chExt cx="3230069" cy="1578391"/>
          </a:xfrm>
        </p:grpSpPr>
        <p:grpSp>
          <p:nvGrpSpPr>
            <p:cNvPr id="137" name="Groupe 136">
              <a:extLst>
                <a:ext uri="{FF2B5EF4-FFF2-40B4-BE49-F238E27FC236}">
                  <a16:creationId xmlns:a16="http://schemas.microsoft.com/office/drawing/2014/main" id="{B8215238-A752-7FC0-33D5-C07440998749}"/>
                </a:ext>
              </a:extLst>
            </p:cNvPr>
            <p:cNvGrpSpPr/>
            <p:nvPr/>
          </p:nvGrpSpPr>
          <p:grpSpPr>
            <a:xfrm>
              <a:off x="606552" y="3611521"/>
              <a:ext cx="3230069" cy="1578391"/>
              <a:chOff x="953313" y="1790479"/>
              <a:chExt cx="3230069" cy="1578391"/>
            </a:xfrm>
          </p:grpSpPr>
          <p:sp>
            <p:nvSpPr>
              <p:cNvPr id="143" name="ZoneTexte 142">
                <a:extLst>
                  <a:ext uri="{FF2B5EF4-FFF2-40B4-BE49-F238E27FC236}">
                    <a16:creationId xmlns:a16="http://schemas.microsoft.com/office/drawing/2014/main" id="{F2260D98-C1A4-71C1-9E7C-477E59DEFA3E}"/>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a:t>
                </a:r>
                <a:r>
                  <a:rPr lang="fr-FR" sz="1600" dirty="0" err="1">
                    <a:latin typeface="Amasis MT Pro" panose="020F0502020204030204" pitchFamily="18" charset="0"/>
                  </a:rPr>
                  <a:t>Ritchey</a:t>
                </a:r>
                <a:r>
                  <a:rPr lang="fr-FR" sz="1600" dirty="0">
                    <a:latin typeface="Amasis MT Pro" panose="020F0502020204030204" pitchFamily="18" charset="0"/>
                  </a:rPr>
                  <a:t>-Chrétien</a:t>
                </a:r>
                <a:br>
                  <a:rPr lang="fr-FR" sz="1600" dirty="0">
                    <a:latin typeface="Amasis MT Pro" panose="020F0502020204030204" pitchFamily="18" charset="0"/>
                  </a:rPr>
                </a:br>
                <a:r>
                  <a:rPr lang="fr-FR" sz="1200" i="1" dirty="0">
                    <a:latin typeface="Amasis MT Pro" panose="020F0502020204030204" pitchFamily="18" charset="0"/>
                  </a:rPr>
                  <a:t>(Primaire hyperbolique, secondaire hyperbolique)</a:t>
                </a:r>
                <a:endParaRPr lang="fr-FR" sz="700" i="1" dirty="0">
                  <a:latin typeface="Amasis MT Pro" panose="020F0502020204030204" pitchFamily="18" charset="0"/>
                </a:endParaRPr>
              </a:p>
            </p:txBody>
          </p:sp>
          <p:grpSp>
            <p:nvGrpSpPr>
              <p:cNvPr id="144" name="Groupe 143">
                <a:extLst>
                  <a:ext uri="{FF2B5EF4-FFF2-40B4-BE49-F238E27FC236}">
                    <a16:creationId xmlns:a16="http://schemas.microsoft.com/office/drawing/2014/main" id="{965E0005-8897-D7E9-740F-785F86FAD48B}"/>
                  </a:ext>
                </a:extLst>
              </p:cNvPr>
              <p:cNvGrpSpPr/>
              <p:nvPr/>
            </p:nvGrpSpPr>
            <p:grpSpPr>
              <a:xfrm>
                <a:off x="1226317" y="1790479"/>
                <a:ext cx="2957065" cy="1205111"/>
                <a:chOff x="746760" y="2395269"/>
                <a:chExt cx="2957065" cy="1205111"/>
              </a:xfrm>
            </p:grpSpPr>
            <p:sp>
              <p:nvSpPr>
                <p:cNvPr id="149" name="Arc 148">
                  <a:extLst>
                    <a:ext uri="{FF2B5EF4-FFF2-40B4-BE49-F238E27FC236}">
                      <a16:creationId xmlns:a16="http://schemas.microsoft.com/office/drawing/2014/main" id="{FBA2842E-8A3D-9AB8-B2BC-785B8FC9B9CD}"/>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50" name="Rectangle 149">
                  <a:extLst>
                    <a:ext uri="{FF2B5EF4-FFF2-40B4-BE49-F238E27FC236}">
                      <a16:creationId xmlns:a16="http://schemas.microsoft.com/office/drawing/2014/main" id="{319B67AE-FA8C-3015-6C94-3E8B8EBB1692}"/>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51" name="Connecteur droit 150">
                  <a:extLst>
                    <a:ext uri="{FF2B5EF4-FFF2-40B4-BE49-F238E27FC236}">
                      <a16:creationId xmlns:a16="http://schemas.microsoft.com/office/drawing/2014/main" id="{CF23BEDD-66AC-B6AF-4CF6-7B2CD6B93D53}"/>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2" name="Connecteur droit 151">
                  <a:extLst>
                    <a:ext uri="{FF2B5EF4-FFF2-40B4-BE49-F238E27FC236}">
                      <a16:creationId xmlns:a16="http://schemas.microsoft.com/office/drawing/2014/main" id="{42F0FBA4-3F56-3679-C85B-AD74EDAA0CED}"/>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3" name="Connecteur droit 152">
                  <a:extLst>
                    <a:ext uri="{FF2B5EF4-FFF2-40B4-BE49-F238E27FC236}">
                      <a16:creationId xmlns:a16="http://schemas.microsoft.com/office/drawing/2014/main" id="{29239F91-6F7B-D185-A2DC-F752B02F463E}"/>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4" name="Connecteur droit 153">
                  <a:extLst>
                    <a:ext uri="{FF2B5EF4-FFF2-40B4-BE49-F238E27FC236}">
                      <a16:creationId xmlns:a16="http://schemas.microsoft.com/office/drawing/2014/main" id="{337C5E68-2CCA-6167-2FC1-554D2BC1FE5F}"/>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5" name="Connecteur droit 154">
                  <a:extLst>
                    <a:ext uri="{FF2B5EF4-FFF2-40B4-BE49-F238E27FC236}">
                      <a16:creationId xmlns:a16="http://schemas.microsoft.com/office/drawing/2014/main" id="{D6204AD7-FE77-04C1-A62C-D4141AB4E1C0}"/>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45" name="Connecteur droit 144">
                <a:extLst>
                  <a:ext uri="{FF2B5EF4-FFF2-40B4-BE49-F238E27FC236}">
                    <a16:creationId xmlns:a16="http://schemas.microsoft.com/office/drawing/2014/main" id="{1D044203-E98D-D3A5-F6F9-64660B5051BB}"/>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6" name="Connecteur droit 145">
                <a:extLst>
                  <a:ext uri="{FF2B5EF4-FFF2-40B4-BE49-F238E27FC236}">
                    <a16:creationId xmlns:a16="http://schemas.microsoft.com/office/drawing/2014/main" id="{DF6EE454-8CDC-CD1D-318B-DA5171B58626}"/>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7" name="Connecteur droit 146">
                <a:extLst>
                  <a:ext uri="{FF2B5EF4-FFF2-40B4-BE49-F238E27FC236}">
                    <a16:creationId xmlns:a16="http://schemas.microsoft.com/office/drawing/2014/main" id="{EB3E6042-6A2D-8017-D7A7-2D11830F513A}"/>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8" name="Connecteur droit 147">
                <a:extLst>
                  <a:ext uri="{FF2B5EF4-FFF2-40B4-BE49-F238E27FC236}">
                    <a16:creationId xmlns:a16="http://schemas.microsoft.com/office/drawing/2014/main" id="{9270D95E-9FF3-DE99-2EFC-083B43E2886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B3690302-A581-C3D2-6A50-94D5D4AF69FB}"/>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39" name="Connecteur droit 138">
              <a:extLst>
                <a:ext uri="{FF2B5EF4-FFF2-40B4-BE49-F238E27FC236}">
                  <a16:creationId xmlns:a16="http://schemas.microsoft.com/office/drawing/2014/main" id="{356EC369-EC02-8626-6887-49C028AFBD56}"/>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0" name="Connecteur droit 139">
              <a:extLst>
                <a:ext uri="{FF2B5EF4-FFF2-40B4-BE49-F238E27FC236}">
                  <a16:creationId xmlns:a16="http://schemas.microsoft.com/office/drawing/2014/main" id="{D9EB326D-A565-5E48-F902-9DA40A0457AB}"/>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1" name="Connecteur droit 140">
              <a:extLst>
                <a:ext uri="{FF2B5EF4-FFF2-40B4-BE49-F238E27FC236}">
                  <a16:creationId xmlns:a16="http://schemas.microsoft.com/office/drawing/2014/main" id="{077AD7B4-002C-1DA4-3C9C-667EFAB05FBB}"/>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142" name="Arc 141">
              <a:extLst>
                <a:ext uri="{FF2B5EF4-FFF2-40B4-BE49-F238E27FC236}">
                  <a16:creationId xmlns:a16="http://schemas.microsoft.com/office/drawing/2014/main" id="{67634E32-E3B3-6168-B96F-86809E02F336}"/>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57" name="Groupe 156">
            <a:extLst>
              <a:ext uri="{FF2B5EF4-FFF2-40B4-BE49-F238E27FC236}">
                <a16:creationId xmlns:a16="http://schemas.microsoft.com/office/drawing/2014/main" id="{A18BCF11-0336-5627-0616-DF018D2774CF}"/>
              </a:ext>
            </a:extLst>
          </p:cNvPr>
          <p:cNvGrpSpPr/>
          <p:nvPr/>
        </p:nvGrpSpPr>
        <p:grpSpPr>
          <a:xfrm>
            <a:off x="8202341" y="4148129"/>
            <a:ext cx="3206496" cy="1578391"/>
            <a:chOff x="953313" y="1790479"/>
            <a:chExt cx="3206496" cy="1578391"/>
          </a:xfrm>
        </p:grpSpPr>
        <p:sp>
          <p:nvSpPr>
            <p:cNvPr id="163" name="ZoneTexte 162">
              <a:extLst>
                <a:ext uri="{FF2B5EF4-FFF2-40B4-BE49-F238E27FC236}">
                  <a16:creationId xmlns:a16="http://schemas.microsoft.com/office/drawing/2014/main" id="{7F6114BB-C6E9-DEC4-08B3-77A9BB0ABF42}"/>
                </a:ext>
              </a:extLst>
            </p:cNvPr>
            <p:cNvSpPr txBox="1"/>
            <p:nvPr/>
          </p:nvSpPr>
          <p:spPr>
            <a:xfrm>
              <a:off x="953313" y="2845650"/>
              <a:ext cx="3206496" cy="523220"/>
            </a:xfrm>
            <a:prstGeom prst="rect">
              <a:avLst/>
            </a:prstGeom>
            <a:noFill/>
          </p:spPr>
          <p:txBody>
            <a:bodyPr wrap="square" rtlCol="0">
              <a:spAutoFit/>
            </a:bodyPr>
            <a:lstStyle/>
            <a:p>
              <a:pPr algn="ctr"/>
              <a:r>
                <a:rPr lang="fr-FR" sz="1600" dirty="0">
                  <a:latin typeface="Amasis MT Pro" panose="020F0502020204030204" pitchFamily="18" charset="0"/>
                </a:rPr>
                <a:t>Télescope Cassegrain</a:t>
              </a:r>
              <a:br>
                <a:rPr lang="fr-FR" sz="1600" dirty="0">
                  <a:latin typeface="Amasis MT Pro" panose="020F0502020204030204" pitchFamily="18" charset="0"/>
                </a:rPr>
              </a:br>
              <a:r>
                <a:rPr lang="fr-FR" sz="1200" i="1" dirty="0">
                  <a:latin typeface="Amasis MT Pro" panose="020F0502020204030204" pitchFamily="18" charset="0"/>
                </a:rPr>
                <a:t>(Primaire parabolique)</a:t>
              </a:r>
              <a:endParaRPr lang="fr-FR" sz="700" i="1" dirty="0">
                <a:latin typeface="Amasis MT Pro" panose="020F0502020204030204" pitchFamily="18" charset="0"/>
              </a:endParaRPr>
            </a:p>
          </p:txBody>
        </p:sp>
        <p:grpSp>
          <p:nvGrpSpPr>
            <p:cNvPr id="164" name="Groupe 163">
              <a:extLst>
                <a:ext uri="{FF2B5EF4-FFF2-40B4-BE49-F238E27FC236}">
                  <a16:creationId xmlns:a16="http://schemas.microsoft.com/office/drawing/2014/main" id="{3EE67DBC-EB39-3339-E02C-1A9C6D9791B8}"/>
                </a:ext>
              </a:extLst>
            </p:cNvPr>
            <p:cNvGrpSpPr/>
            <p:nvPr/>
          </p:nvGrpSpPr>
          <p:grpSpPr>
            <a:xfrm>
              <a:off x="1226317" y="1790479"/>
              <a:ext cx="2544446" cy="1205111"/>
              <a:chOff x="746760" y="2395269"/>
              <a:chExt cx="2544446" cy="1205111"/>
            </a:xfrm>
          </p:grpSpPr>
          <p:sp>
            <p:nvSpPr>
              <p:cNvPr id="169" name="Arc 168">
                <a:extLst>
                  <a:ext uri="{FF2B5EF4-FFF2-40B4-BE49-F238E27FC236}">
                    <a16:creationId xmlns:a16="http://schemas.microsoft.com/office/drawing/2014/main" id="{47EFA023-3A16-66DD-1746-02E7C2DFBD84}"/>
                  </a:ext>
                </a:extLst>
              </p:cNvPr>
              <p:cNvSpPr/>
              <p:nvPr/>
            </p:nvSpPr>
            <p:spPr>
              <a:xfrm>
                <a:off x="2726526" y="2395269"/>
                <a:ext cx="564680" cy="1205111"/>
              </a:xfrm>
              <a:prstGeom prst="arc">
                <a:avLst>
                  <a:gd name="adj1" fmla="val 17554629"/>
                  <a:gd name="adj2" fmla="val 395318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70" name="Rectangle 169">
                <a:extLst>
                  <a:ext uri="{FF2B5EF4-FFF2-40B4-BE49-F238E27FC236}">
                    <a16:creationId xmlns:a16="http://schemas.microsoft.com/office/drawing/2014/main" id="{711F35FB-0792-D47C-8ABE-17967F564F69}"/>
                  </a:ext>
                </a:extLst>
              </p:cNvPr>
              <p:cNvSpPr/>
              <p:nvPr/>
            </p:nvSpPr>
            <p:spPr>
              <a:xfrm flipV="1">
                <a:off x="1397607" y="2822450"/>
                <a:ext cx="58322" cy="288866"/>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1" name="Connecteur droit 170">
                <a:extLst>
                  <a:ext uri="{FF2B5EF4-FFF2-40B4-BE49-F238E27FC236}">
                    <a16:creationId xmlns:a16="http://schemas.microsoft.com/office/drawing/2014/main" id="{8D6385CC-C70B-9AED-BD27-7D5E77ECB891}"/>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2" name="Connecteur droit 171">
                <a:extLst>
                  <a:ext uri="{FF2B5EF4-FFF2-40B4-BE49-F238E27FC236}">
                    <a16:creationId xmlns:a16="http://schemas.microsoft.com/office/drawing/2014/main" id="{DD00301A-0291-937D-4C79-795E5428F91A}"/>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a:extLst>
                  <a:ext uri="{FF2B5EF4-FFF2-40B4-BE49-F238E27FC236}">
                    <a16:creationId xmlns:a16="http://schemas.microsoft.com/office/drawing/2014/main" id="{FEE01669-7A1D-9E62-2175-5129FD388146}"/>
                  </a:ext>
                </a:extLst>
              </p:cNvPr>
              <p:cNvCxnSpPr>
                <a:cxnSpLocks/>
                <a:stCxn id="170" idx="3"/>
              </p:cNvCxnSpPr>
              <p:nvPr/>
            </p:nvCxnSpPr>
            <p:spPr>
              <a:xfrm flipV="1">
                <a:off x="1455929" y="2704571"/>
                <a:ext cx="1797811" cy="26231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4" name="Connecteur droit 173">
                <a:extLst>
                  <a:ext uri="{FF2B5EF4-FFF2-40B4-BE49-F238E27FC236}">
                    <a16:creationId xmlns:a16="http://schemas.microsoft.com/office/drawing/2014/main" id="{28A54FC0-39E6-99F1-B7EC-BB896622F780}"/>
                  </a:ext>
                </a:extLst>
              </p:cNvPr>
              <p:cNvCxnSpPr>
                <a:cxnSpLocks/>
                <a:stCxn id="170" idx="3"/>
              </p:cNvCxnSpPr>
              <p:nvPr/>
            </p:nvCxnSpPr>
            <p:spPr>
              <a:xfrm>
                <a:off x="1455929" y="2966883"/>
                <a:ext cx="1797811" cy="2837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65" name="Connecteur droit 164">
              <a:extLst>
                <a:ext uri="{FF2B5EF4-FFF2-40B4-BE49-F238E27FC236}">
                  <a16:creationId xmlns:a16="http://schemas.microsoft.com/office/drawing/2014/main" id="{F2559F2D-7D69-CDFB-14CE-B2D0BF52C08B}"/>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6" name="Connecteur droit 165">
              <a:extLst>
                <a:ext uri="{FF2B5EF4-FFF2-40B4-BE49-F238E27FC236}">
                  <a16:creationId xmlns:a16="http://schemas.microsoft.com/office/drawing/2014/main" id="{3D8D9A01-77F3-3EF6-A039-FA683D197043}"/>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7" name="Connecteur droit 166">
              <a:extLst>
                <a:ext uri="{FF2B5EF4-FFF2-40B4-BE49-F238E27FC236}">
                  <a16:creationId xmlns:a16="http://schemas.microsoft.com/office/drawing/2014/main" id="{ADC69D4F-2FE1-8B77-0AA3-8EC105795518}"/>
                </a:ext>
              </a:extLst>
            </p:cNvPr>
            <p:cNvCxnSpPr>
              <a:cxnSpLocks/>
            </p:cNvCxnSpPr>
            <p:nvPr/>
          </p:nvCxnSpPr>
          <p:spPr>
            <a:xfrm flipV="1">
              <a:off x="2906102" y="2099780"/>
              <a:ext cx="827195" cy="1242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Connecteur droit 167">
              <a:extLst>
                <a:ext uri="{FF2B5EF4-FFF2-40B4-BE49-F238E27FC236}">
                  <a16:creationId xmlns:a16="http://schemas.microsoft.com/office/drawing/2014/main" id="{730FD6DA-1A82-609E-27A3-DD16E1587114}"/>
                </a:ext>
              </a:extLst>
            </p:cNvPr>
            <p:cNvCxnSpPr>
              <a:cxnSpLocks/>
            </p:cNvCxnSpPr>
            <p:nvPr/>
          </p:nvCxnSpPr>
          <p:spPr>
            <a:xfrm>
              <a:off x="2948012" y="2525176"/>
              <a:ext cx="792043" cy="120646"/>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80" name="Rectangle 179">
            <a:extLst>
              <a:ext uri="{FF2B5EF4-FFF2-40B4-BE49-F238E27FC236}">
                <a16:creationId xmlns:a16="http://schemas.microsoft.com/office/drawing/2014/main" id="{6327E096-53D0-D0FD-36BA-1EF99D59B729}"/>
              </a:ext>
            </a:extLst>
          </p:cNvPr>
          <p:cNvSpPr/>
          <p:nvPr/>
        </p:nvSpPr>
        <p:spPr>
          <a:xfrm>
            <a:off x="460160" y="1679106"/>
            <a:ext cx="3503164" cy="181643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Rectangle 180">
            <a:extLst>
              <a:ext uri="{FF2B5EF4-FFF2-40B4-BE49-F238E27FC236}">
                <a16:creationId xmlns:a16="http://schemas.microsoft.com/office/drawing/2014/main" id="{86160883-1978-A327-7E26-CF2D87CA56AB}"/>
              </a:ext>
            </a:extLst>
          </p:cNvPr>
          <p:cNvSpPr/>
          <p:nvPr/>
        </p:nvSpPr>
        <p:spPr>
          <a:xfrm>
            <a:off x="514424" y="4108613"/>
            <a:ext cx="7182226" cy="181643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Rectangle 181">
            <a:extLst>
              <a:ext uri="{FF2B5EF4-FFF2-40B4-BE49-F238E27FC236}">
                <a16:creationId xmlns:a16="http://schemas.microsoft.com/office/drawing/2014/main" id="{7118EA43-F937-65DC-900E-91D0BB9CF708}"/>
              </a:ext>
            </a:extLst>
          </p:cNvPr>
          <p:cNvSpPr/>
          <p:nvPr/>
        </p:nvSpPr>
        <p:spPr>
          <a:xfrm>
            <a:off x="8110670" y="4095252"/>
            <a:ext cx="3369002" cy="181643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ZoneTexte 182">
            <a:extLst>
              <a:ext uri="{FF2B5EF4-FFF2-40B4-BE49-F238E27FC236}">
                <a16:creationId xmlns:a16="http://schemas.microsoft.com/office/drawing/2014/main" id="{7FA07F42-D4DE-10B2-9FE2-01E7C8285A0F}"/>
              </a:ext>
            </a:extLst>
          </p:cNvPr>
          <p:cNvSpPr txBox="1"/>
          <p:nvPr/>
        </p:nvSpPr>
        <p:spPr>
          <a:xfrm>
            <a:off x="460160" y="3485305"/>
            <a:ext cx="3206496" cy="307777"/>
          </a:xfrm>
          <a:prstGeom prst="rect">
            <a:avLst/>
          </a:prstGeom>
          <a:noFill/>
        </p:spPr>
        <p:txBody>
          <a:bodyPr wrap="square" rtlCol="0">
            <a:spAutoFit/>
          </a:bodyPr>
          <a:lstStyle/>
          <a:p>
            <a:r>
              <a:rPr lang="fr-FR" sz="1400" b="1" cap="small" dirty="0">
                <a:solidFill>
                  <a:srgbClr val="0070C0"/>
                </a:solidFill>
                <a:latin typeface="Amasis MT Pro" panose="020F0502020204030204" pitchFamily="18" charset="0"/>
              </a:rPr>
              <a:t>Foyer newtonien</a:t>
            </a:r>
            <a:endParaRPr lang="fr-FR" sz="600" b="1" i="1" cap="small" dirty="0">
              <a:solidFill>
                <a:srgbClr val="0070C0"/>
              </a:solidFill>
              <a:latin typeface="Amasis MT Pro" panose="020F0502020204030204" pitchFamily="18" charset="0"/>
            </a:endParaRPr>
          </a:p>
        </p:txBody>
      </p:sp>
      <p:sp>
        <p:nvSpPr>
          <p:cNvPr id="184" name="ZoneTexte 183">
            <a:extLst>
              <a:ext uri="{FF2B5EF4-FFF2-40B4-BE49-F238E27FC236}">
                <a16:creationId xmlns:a16="http://schemas.microsoft.com/office/drawing/2014/main" id="{B132D442-2061-560F-A410-44DE80827149}"/>
              </a:ext>
            </a:extLst>
          </p:cNvPr>
          <p:cNvSpPr txBox="1"/>
          <p:nvPr/>
        </p:nvSpPr>
        <p:spPr>
          <a:xfrm>
            <a:off x="512635" y="5914450"/>
            <a:ext cx="3206496" cy="307777"/>
          </a:xfrm>
          <a:prstGeom prst="rect">
            <a:avLst/>
          </a:prstGeom>
          <a:noFill/>
        </p:spPr>
        <p:txBody>
          <a:bodyPr wrap="square" rtlCol="0">
            <a:spAutoFit/>
          </a:bodyPr>
          <a:lstStyle/>
          <a:p>
            <a:r>
              <a:rPr lang="fr-FR" sz="1400" b="1" cap="small" dirty="0">
                <a:solidFill>
                  <a:schemeClr val="accent2"/>
                </a:solidFill>
                <a:latin typeface="Amasis MT Pro" panose="020F0502020204030204" pitchFamily="18" charset="0"/>
              </a:rPr>
              <a:t>Foyer Cassegrain</a:t>
            </a:r>
            <a:endParaRPr lang="fr-FR" sz="600" b="1" i="1" cap="small" dirty="0">
              <a:solidFill>
                <a:schemeClr val="accent2"/>
              </a:solidFill>
              <a:latin typeface="Amasis MT Pro" panose="020F0502020204030204" pitchFamily="18" charset="0"/>
            </a:endParaRPr>
          </a:p>
        </p:txBody>
      </p:sp>
      <p:sp>
        <p:nvSpPr>
          <p:cNvPr id="185" name="ZoneTexte 184">
            <a:extLst>
              <a:ext uri="{FF2B5EF4-FFF2-40B4-BE49-F238E27FC236}">
                <a16:creationId xmlns:a16="http://schemas.microsoft.com/office/drawing/2014/main" id="{DA25D283-7517-C912-BD84-E29015E2B4D9}"/>
              </a:ext>
            </a:extLst>
          </p:cNvPr>
          <p:cNvSpPr txBox="1"/>
          <p:nvPr/>
        </p:nvSpPr>
        <p:spPr>
          <a:xfrm>
            <a:off x="8102807" y="5911691"/>
            <a:ext cx="3206496" cy="307777"/>
          </a:xfrm>
          <a:prstGeom prst="rect">
            <a:avLst/>
          </a:prstGeom>
          <a:noFill/>
        </p:spPr>
        <p:txBody>
          <a:bodyPr wrap="square" rtlCol="0">
            <a:spAutoFit/>
          </a:bodyPr>
          <a:lstStyle/>
          <a:p>
            <a:r>
              <a:rPr lang="fr-FR" sz="1400" b="1" cap="small" dirty="0">
                <a:solidFill>
                  <a:srgbClr val="7030A0"/>
                </a:solidFill>
                <a:latin typeface="Amasis MT Pro" panose="020F0502020204030204" pitchFamily="18" charset="0"/>
              </a:rPr>
              <a:t>Foyer primaire</a:t>
            </a:r>
            <a:endParaRPr lang="fr-FR" sz="600" b="1" i="1" cap="small" dirty="0">
              <a:solidFill>
                <a:srgbClr val="7030A0"/>
              </a:solidFill>
              <a:latin typeface="Amasis MT Pro" panose="020F0502020204030204" pitchFamily="18" charset="0"/>
            </a:endParaRPr>
          </a:p>
        </p:txBody>
      </p:sp>
    </p:spTree>
    <p:extLst>
      <p:ext uri="{BB962C8B-B14F-4D97-AF65-F5344CB8AC3E}">
        <p14:creationId xmlns:p14="http://schemas.microsoft.com/office/powerpoint/2010/main" val="404767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72590F-8AD5-2133-E580-FC5C47B88B76}"/>
              </a:ext>
            </a:extLst>
          </p:cNvPr>
          <p:cNvSpPr>
            <a:spLocks noGrp="1"/>
          </p:cNvSpPr>
          <p:nvPr>
            <p:ph type="dt" sz="half" idx="10"/>
          </p:nvPr>
        </p:nvSpPr>
        <p:spPr/>
        <p:txBody>
          <a:bodyPr/>
          <a:lstStyle/>
          <a:p>
            <a:r>
              <a:rPr lang="fr-FR"/>
              <a:t>27/06/2024 v1.0</a:t>
            </a:r>
          </a:p>
        </p:txBody>
      </p:sp>
      <p:sp>
        <p:nvSpPr>
          <p:cNvPr id="5" name="Espace réservé du pied de page 4">
            <a:extLst>
              <a:ext uri="{FF2B5EF4-FFF2-40B4-BE49-F238E27FC236}">
                <a16:creationId xmlns:a16="http://schemas.microsoft.com/office/drawing/2014/main" id="{DF7E3BCA-5C93-F7EE-1609-8AF14DC9C05B}"/>
              </a:ext>
            </a:extLst>
          </p:cNvPr>
          <p:cNvSpPr>
            <a:spLocks noGrp="1"/>
          </p:cNvSpPr>
          <p:nvPr>
            <p:ph type="ftr" sz="quarter" idx="11"/>
          </p:nvPr>
        </p:nvSpPr>
        <p:spPr/>
        <p:txBody>
          <a:bodyPr/>
          <a:lstStyle/>
          <a:p>
            <a:r>
              <a:rPr lang="fr-FR" dirty="0"/>
              <a:t>Aurélien Genin</a:t>
            </a:r>
          </a:p>
        </p:txBody>
      </p:sp>
      <p:sp>
        <p:nvSpPr>
          <p:cNvPr id="6" name="Espace réservé du numéro de diapositive 5">
            <a:extLst>
              <a:ext uri="{FF2B5EF4-FFF2-40B4-BE49-F238E27FC236}">
                <a16:creationId xmlns:a16="http://schemas.microsoft.com/office/drawing/2014/main" id="{073101DA-B867-481B-0A2F-EC4D6A7AF1D8}"/>
              </a:ext>
            </a:extLst>
          </p:cNvPr>
          <p:cNvSpPr>
            <a:spLocks noGrp="1"/>
          </p:cNvSpPr>
          <p:nvPr>
            <p:ph type="sldNum" sz="quarter" idx="12"/>
          </p:nvPr>
        </p:nvSpPr>
        <p:spPr/>
        <p:txBody>
          <a:bodyPr/>
          <a:lstStyle/>
          <a:p>
            <a:fld id="{878C9BF7-CEC3-43A5-9EE8-7D909C022F2F}" type="slidenum">
              <a:rPr lang="fr-FR" smtClean="0"/>
              <a:t>9</a:t>
            </a:fld>
            <a:endParaRPr lang="fr-FR"/>
          </a:p>
        </p:txBody>
      </p:sp>
      <p:sp>
        <p:nvSpPr>
          <p:cNvPr id="2" name="ZoneTexte 1">
            <a:extLst>
              <a:ext uri="{FF2B5EF4-FFF2-40B4-BE49-F238E27FC236}">
                <a16:creationId xmlns:a16="http://schemas.microsoft.com/office/drawing/2014/main" id="{464EFCA2-696E-C12A-43A4-5C2FD8E6F80F}"/>
              </a:ext>
            </a:extLst>
          </p:cNvPr>
          <p:cNvSpPr txBox="1"/>
          <p:nvPr/>
        </p:nvSpPr>
        <p:spPr>
          <a:xfrm>
            <a:off x="182880" y="136525"/>
            <a:ext cx="11387328" cy="707886"/>
          </a:xfrm>
          <a:prstGeom prst="rect">
            <a:avLst/>
          </a:prstGeom>
          <a:noFill/>
        </p:spPr>
        <p:txBody>
          <a:bodyPr wrap="square" rtlCol="0">
            <a:spAutoFit/>
          </a:bodyPr>
          <a:lstStyle/>
          <a:p>
            <a:r>
              <a:rPr lang="fr-FR" sz="4000" b="1" dirty="0">
                <a:latin typeface="Amasis MT Pro" panose="020F0502020204030204" pitchFamily="18" charset="0"/>
              </a:rPr>
              <a:t>Télescope - Type</a:t>
            </a:r>
            <a:endParaRPr lang="fr-FR" sz="1400" b="1" dirty="0">
              <a:latin typeface="Amasis MT Pro" panose="020F0502020204030204" pitchFamily="18" charset="0"/>
            </a:endParaRPr>
          </a:p>
        </p:txBody>
      </p:sp>
      <p:sp>
        <p:nvSpPr>
          <p:cNvPr id="10" name="ZoneTexte 9">
            <a:extLst>
              <a:ext uri="{FF2B5EF4-FFF2-40B4-BE49-F238E27FC236}">
                <a16:creationId xmlns:a16="http://schemas.microsoft.com/office/drawing/2014/main" id="{E42244FB-74CC-1172-C774-C01E10581A2B}"/>
              </a:ext>
            </a:extLst>
          </p:cNvPr>
          <p:cNvSpPr txBox="1"/>
          <p:nvPr/>
        </p:nvSpPr>
        <p:spPr>
          <a:xfrm>
            <a:off x="838200" y="1020669"/>
            <a:ext cx="2743200" cy="830997"/>
          </a:xfrm>
          <a:prstGeom prst="rect">
            <a:avLst/>
          </a:prstGeom>
          <a:noFill/>
        </p:spPr>
        <p:txBody>
          <a:bodyPr wrap="square" rtlCol="0">
            <a:spAutoFit/>
          </a:bodyPr>
          <a:lstStyle/>
          <a:p>
            <a:pPr algn="ctr"/>
            <a:r>
              <a:rPr lang="fr-FR" sz="2400" i="1" dirty="0">
                <a:latin typeface="Amasis MT Pro" panose="020F0502020204030204" pitchFamily="18" charset="0"/>
              </a:rPr>
              <a:t>Catadioptrique (miroirs + lentilles)</a:t>
            </a:r>
            <a:endParaRPr lang="fr-FR" sz="1000" i="1" dirty="0">
              <a:latin typeface="Amasis MT Pro" panose="020F0502020204030204" pitchFamily="18" charset="0"/>
            </a:endParaRPr>
          </a:p>
        </p:txBody>
      </p:sp>
      <p:sp>
        <p:nvSpPr>
          <p:cNvPr id="47" name="ZoneTexte 46">
            <a:extLst>
              <a:ext uri="{FF2B5EF4-FFF2-40B4-BE49-F238E27FC236}">
                <a16:creationId xmlns:a16="http://schemas.microsoft.com/office/drawing/2014/main" id="{2AD31F0C-FA52-9AFB-9315-FF9B0F68EF5B}"/>
              </a:ext>
            </a:extLst>
          </p:cNvPr>
          <p:cNvSpPr txBox="1"/>
          <p:nvPr/>
        </p:nvSpPr>
        <p:spPr>
          <a:xfrm>
            <a:off x="4435230" y="1873562"/>
            <a:ext cx="7317162" cy="2554545"/>
          </a:xfrm>
          <a:prstGeom prst="rect">
            <a:avLst/>
          </a:prstGeom>
          <a:noFill/>
        </p:spPr>
        <p:txBody>
          <a:bodyPr wrap="square" rtlCol="0">
            <a:spAutoFit/>
          </a:bodyPr>
          <a:lstStyle/>
          <a:p>
            <a:r>
              <a:rPr lang="fr-FR" sz="2000" u="sng" dirty="0">
                <a:latin typeface="Amasis MT Pro" panose="020F0502020204030204" pitchFamily="18" charset="0"/>
              </a:rPr>
              <a:t>Caractéristiques des télescopes </a:t>
            </a:r>
            <a:r>
              <a:rPr lang="fr-FR" sz="2000" u="sng" dirty="0" err="1">
                <a:latin typeface="Amasis MT Pro" panose="020F0502020204030204" pitchFamily="18" charset="0"/>
              </a:rPr>
              <a:t>réfléctifs</a:t>
            </a:r>
            <a:r>
              <a:rPr lang="fr-FR" sz="2000" u="sng" dirty="0">
                <a:latin typeface="Amasis MT Pro" panose="020F0502020204030204" pitchFamily="18" charset="0"/>
              </a:rPr>
              <a:t> :</a:t>
            </a:r>
          </a:p>
          <a:p>
            <a:pPr marL="342900" indent="-342900">
              <a:buFont typeface="Arial" panose="020B0604020202020204" pitchFamily="34" charset="0"/>
              <a:buChar char="•"/>
            </a:pPr>
            <a:r>
              <a:rPr lang="fr-FR" sz="2000" dirty="0">
                <a:latin typeface="Amasis MT Pro" panose="020F0502020204030204" pitchFamily="18" charset="0"/>
              </a:rPr>
              <a:t>Diamètre moyen</a:t>
            </a:r>
          </a:p>
          <a:p>
            <a:pPr marL="342900" indent="-342900">
              <a:buFont typeface="Arial" panose="020B0604020202020204" pitchFamily="34" charset="0"/>
              <a:buChar char="•"/>
            </a:pPr>
            <a:r>
              <a:rPr lang="fr-FR" sz="2000" dirty="0">
                <a:latin typeface="Amasis MT Pro" panose="020F0502020204030204" pitchFamily="18" charset="0"/>
              </a:rPr>
              <a:t>Longueur focale importante (</a:t>
            </a:r>
            <a:r>
              <a:rPr lang="fr-FR" sz="2000" dirty="0">
                <a:latin typeface="Cambria Math" panose="02040503050406030204" pitchFamily="18" charset="0"/>
                <a:ea typeface="Cambria Math" panose="02040503050406030204" pitchFamily="18" charset="0"/>
              </a:rPr>
              <a:t>∼ 2-3x </a:t>
            </a:r>
            <a:r>
              <a:rPr lang="fr-FR" sz="2000" dirty="0">
                <a:latin typeface="Amasis MT Pro" panose="02040504050005020304" pitchFamily="18" charset="0"/>
                <a:ea typeface="Cambria Math" panose="02040503050406030204" pitchFamily="18" charset="0"/>
              </a:rPr>
              <a:t>longueur du télescope)</a:t>
            </a:r>
          </a:p>
          <a:p>
            <a:pPr marL="342900" indent="-342900">
              <a:buFont typeface="Arial" panose="020B0604020202020204" pitchFamily="34" charset="0"/>
              <a:buChar char="•"/>
            </a:pPr>
            <a:r>
              <a:rPr lang="fr-FR" sz="2000" dirty="0">
                <a:latin typeface="Amasis MT Pro" panose="02040504050005020304" pitchFamily="18" charset="0"/>
                <a:ea typeface="Cambria Math" panose="02040503050406030204" pitchFamily="18" charset="0"/>
              </a:rPr>
              <a:t>f/D faible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Besoin de collimation (alignement des miroirs) précise</a:t>
            </a:r>
          </a:p>
          <a:p>
            <a:pPr marL="342900" indent="-342900">
              <a:buFont typeface="Arial" panose="020B0604020202020204" pitchFamily="34" charset="0"/>
              <a:buChar char="•"/>
            </a:pPr>
            <a:r>
              <a:rPr lang="fr-FR" sz="2000" dirty="0">
                <a:solidFill>
                  <a:srgbClr val="FF0000"/>
                </a:solidFill>
                <a:latin typeface="Amasis MT Pro" panose="020F0502020204030204" pitchFamily="18" charset="0"/>
              </a:rPr>
              <a:t>Obstruction à l’avant à cause du miroir secondaire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Peu d’aberration chromatique</a:t>
            </a:r>
          </a:p>
          <a:p>
            <a:pPr marL="342900" indent="-342900">
              <a:buFont typeface="Arial" panose="020B0604020202020204" pitchFamily="34" charset="0"/>
              <a:buChar char="•"/>
            </a:pPr>
            <a:r>
              <a:rPr lang="fr-FR" sz="2000" dirty="0">
                <a:solidFill>
                  <a:schemeClr val="accent6"/>
                </a:solidFill>
                <a:latin typeface="Amasis MT Pro" panose="020F0502020204030204" pitchFamily="18" charset="0"/>
              </a:rPr>
              <a:t>Aberrations géométriques réduites</a:t>
            </a:r>
          </a:p>
        </p:txBody>
      </p:sp>
      <p:grpSp>
        <p:nvGrpSpPr>
          <p:cNvPr id="29" name="Groupe 28">
            <a:extLst>
              <a:ext uri="{FF2B5EF4-FFF2-40B4-BE49-F238E27FC236}">
                <a16:creationId xmlns:a16="http://schemas.microsoft.com/office/drawing/2014/main" id="{3EFFE685-FEE6-4113-8D18-0E23FD97FE89}"/>
              </a:ext>
            </a:extLst>
          </p:cNvPr>
          <p:cNvGrpSpPr/>
          <p:nvPr/>
        </p:nvGrpSpPr>
        <p:grpSpPr>
          <a:xfrm>
            <a:off x="594765" y="2042357"/>
            <a:ext cx="3230069" cy="1763057"/>
            <a:chOff x="594765" y="2042357"/>
            <a:chExt cx="3230069" cy="1763057"/>
          </a:xfrm>
        </p:grpSpPr>
        <p:grpSp>
          <p:nvGrpSpPr>
            <p:cNvPr id="135" name="Groupe 134">
              <a:extLst>
                <a:ext uri="{FF2B5EF4-FFF2-40B4-BE49-F238E27FC236}">
                  <a16:creationId xmlns:a16="http://schemas.microsoft.com/office/drawing/2014/main" id="{B289A911-6FDA-88F7-2196-E366D1C3E859}"/>
                </a:ext>
              </a:extLst>
            </p:cNvPr>
            <p:cNvGrpSpPr/>
            <p:nvPr/>
          </p:nvGrpSpPr>
          <p:grpSpPr>
            <a:xfrm>
              <a:off x="594765" y="2042357"/>
              <a:ext cx="3230069" cy="1763057"/>
              <a:chOff x="606552" y="3611521"/>
              <a:chExt cx="3230069" cy="1763057"/>
            </a:xfrm>
          </p:grpSpPr>
          <p:grpSp>
            <p:nvGrpSpPr>
              <p:cNvPr id="76" name="Groupe 75">
                <a:extLst>
                  <a:ext uri="{FF2B5EF4-FFF2-40B4-BE49-F238E27FC236}">
                    <a16:creationId xmlns:a16="http://schemas.microsoft.com/office/drawing/2014/main" id="{50229C2D-940D-B919-AE04-2E34EE2FC0B3}"/>
                  </a:ext>
                </a:extLst>
              </p:cNvPr>
              <p:cNvGrpSpPr/>
              <p:nvPr/>
            </p:nvGrpSpPr>
            <p:grpSpPr>
              <a:xfrm>
                <a:off x="606552" y="3611521"/>
                <a:ext cx="3230069" cy="1763057"/>
                <a:chOff x="953313" y="1790479"/>
                <a:chExt cx="3230069" cy="1763057"/>
              </a:xfrm>
            </p:grpSpPr>
            <p:sp>
              <p:nvSpPr>
                <p:cNvPr id="77" name="ZoneTexte 76">
                  <a:extLst>
                    <a:ext uri="{FF2B5EF4-FFF2-40B4-BE49-F238E27FC236}">
                      <a16:creationId xmlns:a16="http://schemas.microsoft.com/office/drawing/2014/main" id="{3DE0CE0B-82C8-2B4D-3C86-E0947338EB60}"/>
                    </a:ext>
                  </a:extLst>
                </p:cNvPr>
                <p:cNvSpPr txBox="1"/>
                <p:nvPr/>
              </p:nvSpPr>
              <p:spPr>
                <a:xfrm>
                  <a:off x="953313" y="2845650"/>
                  <a:ext cx="3206496" cy="707886"/>
                </a:xfrm>
                <a:prstGeom prst="rect">
                  <a:avLst/>
                </a:prstGeom>
                <a:noFill/>
              </p:spPr>
              <p:txBody>
                <a:bodyPr wrap="square" rtlCol="0">
                  <a:spAutoFit/>
                </a:bodyPr>
                <a:lstStyle/>
                <a:p>
                  <a:pPr algn="ctr"/>
                  <a:r>
                    <a:rPr lang="fr-FR" sz="1600" dirty="0">
                      <a:latin typeface="Amasis MT Pro" panose="020F0502020204030204" pitchFamily="18" charset="0"/>
                    </a:rPr>
                    <a:t>Télescope Schmidt-Cassegrain</a:t>
                  </a:r>
                  <a:br>
                    <a:rPr lang="fr-FR" sz="1600" dirty="0">
                      <a:latin typeface="Amasis MT Pro" panose="020F0502020204030204" pitchFamily="18" charset="0"/>
                    </a:rPr>
                  </a:br>
                  <a:r>
                    <a:rPr lang="fr-FR" sz="1200" i="1" dirty="0">
                      <a:latin typeface="Amasis MT Pro" panose="020F0502020204030204" pitchFamily="18" charset="0"/>
                    </a:rPr>
                    <a:t>(Lentille de Schmidt, primaire parabolique, secondaire hyperbolique)</a:t>
                  </a:r>
                  <a:endParaRPr lang="fr-FR" sz="700" i="1" dirty="0">
                    <a:latin typeface="Amasis MT Pro" panose="020F0502020204030204" pitchFamily="18" charset="0"/>
                  </a:endParaRPr>
                </a:p>
              </p:txBody>
            </p:sp>
            <p:grpSp>
              <p:nvGrpSpPr>
                <p:cNvPr id="78" name="Groupe 77">
                  <a:extLst>
                    <a:ext uri="{FF2B5EF4-FFF2-40B4-BE49-F238E27FC236}">
                      <a16:creationId xmlns:a16="http://schemas.microsoft.com/office/drawing/2014/main" id="{E713B13D-BBEC-A523-7872-902CF6EB8903}"/>
                    </a:ext>
                  </a:extLst>
                </p:cNvPr>
                <p:cNvGrpSpPr/>
                <p:nvPr/>
              </p:nvGrpSpPr>
              <p:grpSpPr>
                <a:xfrm>
                  <a:off x="1226317" y="1790479"/>
                  <a:ext cx="2957065" cy="1205111"/>
                  <a:chOff x="746760" y="2395269"/>
                  <a:chExt cx="2957065" cy="1205111"/>
                </a:xfrm>
              </p:grpSpPr>
              <p:sp>
                <p:nvSpPr>
                  <p:cNvPr id="83" name="Arc 82">
                    <a:extLst>
                      <a:ext uri="{FF2B5EF4-FFF2-40B4-BE49-F238E27FC236}">
                        <a16:creationId xmlns:a16="http://schemas.microsoft.com/office/drawing/2014/main" id="{B73BC599-94F9-8A74-4990-8DACE316A8FF}"/>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4" name="Rectangle 83">
                    <a:extLst>
                      <a:ext uri="{FF2B5EF4-FFF2-40B4-BE49-F238E27FC236}">
                        <a16:creationId xmlns:a16="http://schemas.microsoft.com/office/drawing/2014/main" id="{4AA13739-8804-35F5-C6BB-9BCD00524A3E}"/>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85" name="Connecteur droit 84">
                    <a:extLst>
                      <a:ext uri="{FF2B5EF4-FFF2-40B4-BE49-F238E27FC236}">
                        <a16:creationId xmlns:a16="http://schemas.microsoft.com/office/drawing/2014/main" id="{422C86B4-19D9-15C9-0293-C84A5571445D}"/>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Connecteur droit 85">
                    <a:extLst>
                      <a:ext uri="{FF2B5EF4-FFF2-40B4-BE49-F238E27FC236}">
                        <a16:creationId xmlns:a16="http://schemas.microsoft.com/office/drawing/2014/main" id="{950D4182-C2E8-6EA9-8371-6C82DF746BBB}"/>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Connecteur droit 86">
                    <a:extLst>
                      <a:ext uri="{FF2B5EF4-FFF2-40B4-BE49-F238E27FC236}">
                        <a16:creationId xmlns:a16="http://schemas.microsoft.com/office/drawing/2014/main" id="{C18626BE-7EBF-78F9-0C8D-A654E04309F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Connecteur droit 88">
                    <a:extLst>
                      <a:ext uri="{FF2B5EF4-FFF2-40B4-BE49-F238E27FC236}">
                        <a16:creationId xmlns:a16="http://schemas.microsoft.com/office/drawing/2014/main" id="{99762106-0865-ACB8-1FB5-9CA6A57BF510}"/>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Connecteur droit 89">
                    <a:extLst>
                      <a:ext uri="{FF2B5EF4-FFF2-40B4-BE49-F238E27FC236}">
                        <a16:creationId xmlns:a16="http://schemas.microsoft.com/office/drawing/2014/main" id="{A11C1056-D2F8-A8CC-E21D-1873C880E413}"/>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79" name="Connecteur droit 78">
                  <a:extLst>
                    <a:ext uri="{FF2B5EF4-FFF2-40B4-BE49-F238E27FC236}">
                      <a16:creationId xmlns:a16="http://schemas.microsoft.com/office/drawing/2014/main" id="{BB835C2B-6237-3E13-6D64-142D83B84A99}"/>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Connecteur droit 79">
                  <a:extLst>
                    <a:ext uri="{FF2B5EF4-FFF2-40B4-BE49-F238E27FC236}">
                      <a16:creationId xmlns:a16="http://schemas.microsoft.com/office/drawing/2014/main" id="{8377886D-0A9E-6979-D05A-68CDA9C94EB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Connecteur droit 80">
                  <a:extLst>
                    <a:ext uri="{FF2B5EF4-FFF2-40B4-BE49-F238E27FC236}">
                      <a16:creationId xmlns:a16="http://schemas.microsoft.com/office/drawing/2014/main" id="{718463E2-A17E-AAA4-38A2-FC03ADCC267E}"/>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Connecteur droit 81">
                  <a:extLst>
                    <a:ext uri="{FF2B5EF4-FFF2-40B4-BE49-F238E27FC236}">
                      <a16:creationId xmlns:a16="http://schemas.microsoft.com/office/drawing/2014/main" id="{B8141730-9B30-23DE-2B6E-33B2A9E5FDA6}"/>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92" name="Arc 91">
                <a:extLst>
                  <a:ext uri="{FF2B5EF4-FFF2-40B4-BE49-F238E27FC236}">
                    <a16:creationId xmlns:a16="http://schemas.microsoft.com/office/drawing/2014/main" id="{18ABD108-D356-B63C-2848-88D2C8E8DD8E}"/>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106" name="Connecteur droit 105">
                <a:extLst>
                  <a:ext uri="{FF2B5EF4-FFF2-40B4-BE49-F238E27FC236}">
                    <a16:creationId xmlns:a16="http://schemas.microsoft.com/office/drawing/2014/main" id="{03F6D1EE-489F-8DA3-028B-1D2CBF81A4BE}"/>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Connecteur droit 109">
                <a:extLst>
                  <a:ext uri="{FF2B5EF4-FFF2-40B4-BE49-F238E27FC236}">
                    <a16:creationId xmlns:a16="http://schemas.microsoft.com/office/drawing/2014/main" id="{C70BD7D1-3A9B-EBF8-A051-085499C92F96}"/>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7" name="Connecteur droit 116">
                <a:extLst>
                  <a:ext uri="{FF2B5EF4-FFF2-40B4-BE49-F238E27FC236}">
                    <a16:creationId xmlns:a16="http://schemas.microsoft.com/office/drawing/2014/main" id="{AF0AA19E-BC83-15A0-68E3-DA32403A8B28}"/>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93" name="Arc 92">
                <a:extLst>
                  <a:ext uri="{FF2B5EF4-FFF2-40B4-BE49-F238E27FC236}">
                    <a16:creationId xmlns:a16="http://schemas.microsoft.com/office/drawing/2014/main" id="{536FFB1C-AFED-AEC3-DA40-9276F52E8CA0}"/>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cxnSp>
          <p:nvCxnSpPr>
            <p:cNvPr id="7" name="Connecteur droit 6">
              <a:extLst>
                <a:ext uri="{FF2B5EF4-FFF2-40B4-BE49-F238E27FC236}">
                  <a16:creationId xmlns:a16="http://schemas.microsoft.com/office/drawing/2014/main" id="{F995DA5B-AA83-9859-5EE9-AC85BA0AD7D1}"/>
                </a:ext>
              </a:extLst>
            </p:cNvPr>
            <p:cNvCxnSpPr>
              <a:cxnSpLocks/>
              <a:stCxn id="93" idx="0"/>
            </p:cNvCxnSpPr>
            <p:nvPr/>
          </p:nvCxnSpPr>
          <p:spPr>
            <a:xfrm flipV="1">
              <a:off x="1906890" y="2201391"/>
              <a:ext cx="0" cy="298217"/>
            </a:xfrm>
            <a:prstGeom prst="line">
              <a:avLst/>
            </a:prstGeom>
            <a:ln w="12700"/>
          </p:spPr>
          <p:style>
            <a:lnRef idx="2">
              <a:schemeClr val="dk1"/>
            </a:lnRef>
            <a:fillRef idx="0">
              <a:schemeClr val="dk1"/>
            </a:fillRef>
            <a:effectRef idx="1">
              <a:schemeClr val="dk1"/>
            </a:effectRef>
            <a:fontRef idx="minor">
              <a:schemeClr val="tx1"/>
            </a:fontRef>
          </p:style>
        </p:cxnSp>
        <p:cxnSp>
          <p:nvCxnSpPr>
            <p:cNvPr id="8" name="Connecteur droit 7">
              <a:extLst>
                <a:ext uri="{FF2B5EF4-FFF2-40B4-BE49-F238E27FC236}">
                  <a16:creationId xmlns:a16="http://schemas.microsoft.com/office/drawing/2014/main" id="{C027C4C3-03EF-46A2-84B1-AF762330DDD1}"/>
                </a:ext>
              </a:extLst>
            </p:cNvPr>
            <p:cNvCxnSpPr>
              <a:cxnSpLocks/>
              <a:endCxn id="93" idx="2"/>
            </p:cNvCxnSpPr>
            <p:nvPr/>
          </p:nvCxnSpPr>
          <p:spPr>
            <a:xfrm flipH="1" flipV="1">
              <a:off x="1907082" y="2697621"/>
              <a:ext cx="4061" cy="346203"/>
            </a:xfrm>
            <a:prstGeom prst="line">
              <a:avLst/>
            </a:prstGeom>
            <a:ln w="12700"/>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F3C427EE-565C-5276-0D9A-BBAAB24662A7}"/>
                </a:ext>
              </a:extLst>
            </p:cNvPr>
            <p:cNvCxnSpPr>
              <a:cxnSpLocks/>
            </p:cNvCxnSpPr>
            <p:nvPr/>
          </p:nvCxnSpPr>
          <p:spPr>
            <a:xfrm>
              <a:off x="1872610" y="2195676"/>
              <a:ext cx="3999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3" name="Connecteur droit 22">
              <a:extLst>
                <a:ext uri="{FF2B5EF4-FFF2-40B4-BE49-F238E27FC236}">
                  <a16:creationId xmlns:a16="http://schemas.microsoft.com/office/drawing/2014/main" id="{F6F48A73-08DF-83D1-EED5-F41CDDAFA385}"/>
                </a:ext>
              </a:extLst>
            </p:cNvPr>
            <p:cNvCxnSpPr>
              <a:cxnSpLocks/>
            </p:cNvCxnSpPr>
            <p:nvPr/>
          </p:nvCxnSpPr>
          <p:spPr>
            <a:xfrm>
              <a:off x="1876001" y="3039225"/>
              <a:ext cx="39995" cy="0"/>
            </a:xfrm>
            <a:prstGeom prst="line">
              <a:avLst/>
            </a:prstGeom>
            <a:ln w="12700"/>
          </p:spPr>
          <p:style>
            <a:lnRef idx="2">
              <a:schemeClr val="dk1"/>
            </a:lnRef>
            <a:fillRef idx="0">
              <a:schemeClr val="dk1"/>
            </a:fillRef>
            <a:effectRef idx="1">
              <a:schemeClr val="dk1"/>
            </a:effectRef>
            <a:fontRef idx="minor">
              <a:schemeClr val="tx1"/>
            </a:fontRef>
          </p:style>
        </p:cxnSp>
        <p:sp>
          <p:nvSpPr>
            <p:cNvPr id="27" name="Arc 26">
              <a:extLst>
                <a:ext uri="{FF2B5EF4-FFF2-40B4-BE49-F238E27FC236}">
                  <a16:creationId xmlns:a16="http://schemas.microsoft.com/office/drawing/2014/main" id="{84EE2345-6113-08A4-1157-EDC4C4933DEE}"/>
                </a:ext>
              </a:extLst>
            </p:cNvPr>
            <p:cNvSpPr/>
            <p:nvPr/>
          </p:nvSpPr>
          <p:spPr>
            <a:xfrm>
              <a:off x="1828800" y="2195677"/>
              <a:ext cx="94104" cy="843548"/>
            </a:xfrm>
            <a:prstGeom prst="arc">
              <a:avLst>
                <a:gd name="adj1" fmla="val 5369822"/>
                <a:gd name="adj2" fmla="val 1624326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grpSp>
        <p:nvGrpSpPr>
          <p:cNvPr id="100" name="Groupe 99">
            <a:extLst>
              <a:ext uri="{FF2B5EF4-FFF2-40B4-BE49-F238E27FC236}">
                <a16:creationId xmlns:a16="http://schemas.microsoft.com/office/drawing/2014/main" id="{2A0DE712-757A-0C53-0B4A-A17C8EBD9632}"/>
              </a:ext>
            </a:extLst>
          </p:cNvPr>
          <p:cNvGrpSpPr/>
          <p:nvPr/>
        </p:nvGrpSpPr>
        <p:grpSpPr>
          <a:xfrm>
            <a:off x="607660" y="3725477"/>
            <a:ext cx="3230069" cy="2058647"/>
            <a:chOff x="607660" y="3725477"/>
            <a:chExt cx="3230069" cy="2058647"/>
          </a:xfrm>
        </p:grpSpPr>
        <p:grpSp>
          <p:nvGrpSpPr>
            <p:cNvPr id="30" name="Groupe 29">
              <a:extLst>
                <a:ext uri="{FF2B5EF4-FFF2-40B4-BE49-F238E27FC236}">
                  <a16:creationId xmlns:a16="http://schemas.microsoft.com/office/drawing/2014/main" id="{BC340986-9358-5AA1-6A11-1EDD35C87E59}"/>
                </a:ext>
              </a:extLst>
            </p:cNvPr>
            <p:cNvGrpSpPr/>
            <p:nvPr/>
          </p:nvGrpSpPr>
          <p:grpSpPr>
            <a:xfrm>
              <a:off x="607660" y="3725477"/>
              <a:ext cx="3230069" cy="2058647"/>
              <a:chOff x="594765" y="1746767"/>
              <a:chExt cx="3230069" cy="2058647"/>
            </a:xfrm>
          </p:grpSpPr>
          <p:grpSp>
            <p:nvGrpSpPr>
              <p:cNvPr id="31" name="Groupe 30">
                <a:extLst>
                  <a:ext uri="{FF2B5EF4-FFF2-40B4-BE49-F238E27FC236}">
                    <a16:creationId xmlns:a16="http://schemas.microsoft.com/office/drawing/2014/main" id="{62BC2700-225E-9B16-51D7-13C21B49356F}"/>
                  </a:ext>
                </a:extLst>
              </p:cNvPr>
              <p:cNvGrpSpPr/>
              <p:nvPr/>
            </p:nvGrpSpPr>
            <p:grpSpPr>
              <a:xfrm>
                <a:off x="594765" y="2042357"/>
                <a:ext cx="3230069" cy="1763057"/>
                <a:chOff x="606552" y="3611521"/>
                <a:chExt cx="3230069" cy="1763057"/>
              </a:xfrm>
            </p:grpSpPr>
            <p:grpSp>
              <p:nvGrpSpPr>
                <p:cNvPr id="37" name="Groupe 36">
                  <a:extLst>
                    <a:ext uri="{FF2B5EF4-FFF2-40B4-BE49-F238E27FC236}">
                      <a16:creationId xmlns:a16="http://schemas.microsoft.com/office/drawing/2014/main" id="{E45BA471-C5AA-AD9E-1BB7-585A85305F9F}"/>
                    </a:ext>
                  </a:extLst>
                </p:cNvPr>
                <p:cNvGrpSpPr/>
                <p:nvPr/>
              </p:nvGrpSpPr>
              <p:grpSpPr>
                <a:xfrm>
                  <a:off x="606552" y="3611521"/>
                  <a:ext cx="3230069" cy="1763057"/>
                  <a:chOff x="953313" y="1790479"/>
                  <a:chExt cx="3230069" cy="1763057"/>
                </a:xfrm>
              </p:grpSpPr>
              <p:sp>
                <p:nvSpPr>
                  <p:cNvPr id="44" name="ZoneTexte 43">
                    <a:extLst>
                      <a:ext uri="{FF2B5EF4-FFF2-40B4-BE49-F238E27FC236}">
                        <a16:creationId xmlns:a16="http://schemas.microsoft.com/office/drawing/2014/main" id="{2A12D677-C401-2EC1-943E-C913816DC938}"/>
                      </a:ext>
                    </a:extLst>
                  </p:cNvPr>
                  <p:cNvSpPr txBox="1"/>
                  <p:nvPr/>
                </p:nvSpPr>
                <p:spPr>
                  <a:xfrm>
                    <a:off x="953313" y="2845650"/>
                    <a:ext cx="3206496" cy="707886"/>
                  </a:xfrm>
                  <a:prstGeom prst="rect">
                    <a:avLst/>
                  </a:prstGeom>
                  <a:noFill/>
                </p:spPr>
                <p:txBody>
                  <a:bodyPr wrap="square" rtlCol="0">
                    <a:spAutoFit/>
                  </a:bodyPr>
                  <a:lstStyle/>
                  <a:p>
                    <a:pPr algn="ctr"/>
                    <a:r>
                      <a:rPr lang="fr-FR" sz="1600" dirty="0">
                        <a:latin typeface="Amasis MT Pro" panose="020F0502020204030204" pitchFamily="18" charset="0"/>
                      </a:rPr>
                      <a:t>Télescope </a:t>
                    </a:r>
                    <a:r>
                      <a:rPr lang="fr-FR" sz="1600" dirty="0" err="1">
                        <a:latin typeface="Amasis MT Pro" panose="020F0502020204030204" pitchFamily="18" charset="0"/>
                      </a:rPr>
                      <a:t>Maksutov</a:t>
                    </a:r>
                    <a:r>
                      <a:rPr lang="fr-FR" sz="1600" dirty="0">
                        <a:latin typeface="Amasis MT Pro" panose="020F0502020204030204" pitchFamily="18" charset="0"/>
                      </a:rPr>
                      <a:t>-Cassegrain</a:t>
                    </a:r>
                    <a:br>
                      <a:rPr lang="fr-FR" sz="1600" dirty="0">
                        <a:latin typeface="Amasis MT Pro" panose="020F0502020204030204" pitchFamily="18" charset="0"/>
                      </a:rPr>
                    </a:br>
                    <a:r>
                      <a:rPr lang="fr-FR" sz="1200" i="1" dirty="0">
                        <a:latin typeface="Amasis MT Pro" panose="020F0502020204030204" pitchFamily="18" charset="0"/>
                      </a:rPr>
                      <a:t>(Ménisque, primaire parabolique, </a:t>
                    </a:r>
                  </a:p>
                  <a:p>
                    <a:pPr algn="ctr"/>
                    <a:r>
                      <a:rPr lang="fr-FR" sz="1200" i="1" dirty="0">
                        <a:latin typeface="Amasis MT Pro" panose="020F0502020204030204" pitchFamily="18" charset="0"/>
                      </a:rPr>
                      <a:t>secondaire hyperbolique)</a:t>
                    </a:r>
                    <a:endParaRPr lang="fr-FR" sz="700" i="1" dirty="0">
                      <a:latin typeface="Amasis MT Pro" panose="020F0502020204030204" pitchFamily="18" charset="0"/>
                    </a:endParaRPr>
                  </a:p>
                </p:txBody>
              </p:sp>
              <p:grpSp>
                <p:nvGrpSpPr>
                  <p:cNvPr id="46" name="Groupe 45">
                    <a:extLst>
                      <a:ext uri="{FF2B5EF4-FFF2-40B4-BE49-F238E27FC236}">
                        <a16:creationId xmlns:a16="http://schemas.microsoft.com/office/drawing/2014/main" id="{9E25781B-868C-1A95-FD45-EC53187CB643}"/>
                      </a:ext>
                    </a:extLst>
                  </p:cNvPr>
                  <p:cNvGrpSpPr/>
                  <p:nvPr/>
                </p:nvGrpSpPr>
                <p:grpSpPr>
                  <a:xfrm>
                    <a:off x="1226317" y="1790479"/>
                    <a:ext cx="2957065" cy="1205111"/>
                    <a:chOff x="746760" y="2395269"/>
                    <a:chExt cx="2957065" cy="1205111"/>
                  </a:xfrm>
                </p:grpSpPr>
                <p:sp>
                  <p:nvSpPr>
                    <p:cNvPr id="55" name="Arc 54">
                      <a:extLst>
                        <a:ext uri="{FF2B5EF4-FFF2-40B4-BE49-F238E27FC236}">
                          <a16:creationId xmlns:a16="http://schemas.microsoft.com/office/drawing/2014/main" id="{5DF0BE2B-F012-3CC6-6A37-D0E4ECA3BC1A}"/>
                        </a:ext>
                      </a:extLst>
                    </p:cNvPr>
                    <p:cNvSpPr/>
                    <p:nvPr/>
                  </p:nvSpPr>
                  <p:spPr>
                    <a:xfrm>
                      <a:off x="2726526" y="2395269"/>
                      <a:ext cx="564680" cy="1205111"/>
                    </a:xfrm>
                    <a:prstGeom prst="arc">
                      <a:avLst>
                        <a:gd name="adj1" fmla="val 17554629"/>
                        <a:gd name="adj2" fmla="val 20647293"/>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6" name="Rectangle 55">
                      <a:extLst>
                        <a:ext uri="{FF2B5EF4-FFF2-40B4-BE49-F238E27FC236}">
                          <a16:creationId xmlns:a16="http://schemas.microsoft.com/office/drawing/2014/main" id="{A6ACBB20-670E-F2C6-8E5F-1622CADB1ACB}"/>
                        </a:ext>
                      </a:extLst>
                    </p:cNvPr>
                    <p:cNvSpPr/>
                    <p:nvPr/>
                  </p:nvSpPr>
                  <p:spPr>
                    <a:xfrm>
                      <a:off x="3658106" y="2649211"/>
                      <a:ext cx="45719" cy="678180"/>
                    </a:xfrm>
                    <a:prstGeom prst="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265917B7-2C2A-0C46-87A7-B53B9451AC7E}"/>
                        </a:ext>
                      </a:extLst>
                    </p:cNvPr>
                    <p:cNvCxnSpPr>
                      <a:cxnSpLocks/>
                    </p:cNvCxnSpPr>
                    <p:nvPr/>
                  </p:nvCxnSpPr>
                  <p:spPr>
                    <a:xfrm>
                      <a:off x="746760" y="2704571"/>
                      <a:ext cx="2506980" cy="0"/>
                    </a:xfrm>
                    <a:prstGeom prst="line">
                      <a:avLst/>
                    </a:prstGeom>
                    <a:ln w="12700">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Connecteur droit 58">
                      <a:extLst>
                        <a:ext uri="{FF2B5EF4-FFF2-40B4-BE49-F238E27FC236}">
                          <a16:creationId xmlns:a16="http://schemas.microsoft.com/office/drawing/2014/main" id="{BFAAAB07-C879-DB82-703F-C41FC0DA9FFE}"/>
                        </a:ext>
                      </a:extLst>
                    </p:cNvPr>
                    <p:cNvCxnSpPr>
                      <a:cxnSpLocks/>
                    </p:cNvCxnSpPr>
                    <p:nvPr/>
                  </p:nvCxnSpPr>
                  <p:spPr>
                    <a:xfrm>
                      <a:off x="749300" y="3250612"/>
                      <a:ext cx="2506980"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BC099480-3DFC-4A01-47F3-55BB4730F3A5}"/>
                        </a:ext>
                      </a:extLst>
                    </p:cNvPr>
                    <p:cNvCxnSpPr>
                      <a:cxnSpLocks/>
                    </p:cNvCxnSpPr>
                    <p:nvPr/>
                  </p:nvCxnSpPr>
                  <p:spPr>
                    <a:xfrm flipV="1">
                      <a:off x="1796892" y="2704571"/>
                      <a:ext cx="1456848" cy="1806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Connecteur droit 62">
                      <a:extLst>
                        <a:ext uri="{FF2B5EF4-FFF2-40B4-BE49-F238E27FC236}">
                          <a16:creationId xmlns:a16="http://schemas.microsoft.com/office/drawing/2014/main" id="{FDEE1870-CF51-9185-4A7C-AB98CE2FA975}"/>
                        </a:ext>
                      </a:extLst>
                    </p:cNvPr>
                    <p:cNvCxnSpPr>
                      <a:cxnSpLocks/>
                    </p:cNvCxnSpPr>
                    <p:nvPr/>
                  </p:nvCxnSpPr>
                  <p:spPr>
                    <a:xfrm>
                      <a:off x="1796892" y="3030645"/>
                      <a:ext cx="1456848" cy="219967"/>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Connecteur droit 65">
                      <a:extLst>
                        <a:ext uri="{FF2B5EF4-FFF2-40B4-BE49-F238E27FC236}">
                          <a16:creationId xmlns:a16="http://schemas.microsoft.com/office/drawing/2014/main" id="{D2A2D4F7-6F5A-8B79-B20D-47B3993BF6B2}"/>
                        </a:ext>
                      </a:extLst>
                    </p:cNvPr>
                    <p:cNvCxnSpPr>
                      <a:cxnSpLocks/>
                    </p:cNvCxnSpPr>
                    <p:nvPr/>
                  </p:nvCxnSpPr>
                  <p:spPr>
                    <a:xfrm>
                      <a:off x="1796892" y="2890830"/>
                      <a:ext cx="1854912" cy="97471"/>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48" name="Connecteur droit 47">
                    <a:extLst>
                      <a:ext uri="{FF2B5EF4-FFF2-40B4-BE49-F238E27FC236}">
                        <a16:creationId xmlns:a16="http://schemas.microsoft.com/office/drawing/2014/main" id="{75E155BF-5F3E-EBF5-FDCD-A59B8672D674}"/>
                      </a:ext>
                    </a:extLst>
                  </p:cNvPr>
                  <p:cNvCxnSpPr>
                    <a:cxnSpLocks/>
                  </p:cNvCxnSpPr>
                  <p:nvPr/>
                </p:nvCxnSpPr>
                <p:spPr>
                  <a:xfrm>
                    <a:off x="1226317" y="2099781"/>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0" name="Connecteur droit 49">
                    <a:extLst>
                      <a:ext uri="{FF2B5EF4-FFF2-40B4-BE49-F238E27FC236}">
                        <a16:creationId xmlns:a16="http://schemas.microsoft.com/office/drawing/2014/main" id="{5F85CAE5-04A0-0EAA-B3C6-FA92B0BB47DD}"/>
                      </a:ext>
                    </a:extLst>
                  </p:cNvPr>
                  <p:cNvCxnSpPr>
                    <a:cxnSpLocks/>
                  </p:cNvCxnSpPr>
                  <p:nvPr/>
                </p:nvCxnSpPr>
                <p:spPr>
                  <a:xfrm>
                    <a:off x="1233075" y="2645822"/>
                    <a:ext cx="1330244" cy="0"/>
                  </a:xfrm>
                  <a:prstGeom prst="line">
                    <a:avLst/>
                  </a:prstGeom>
                  <a:ln w="127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2" name="Connecteur droit 51">
                    <a:extLst>
                      <a:ext uri="{FF2B5EF4-FFF2-40B4-BE49-F238E27FC236}">
                        <a16:creationId xmlns:a16="http://schemas.microsoft.com/office/drawing/2014/main" id="{1293E3B0-C1D8-D1E4-29D5-96C67C006839}"/>
                      </a:ext>
                    </a:extLst>
                  </p:cNvPr>
                  <p:cNvCxnSpPr>
                    <a:cxnSpLocks/>
                  </p:cNvCxnSpPr>
                  <p:nvPr/>
                </p:nvCxnSpPr>
                <p:spPr>
                  <a:xfrm flipV="1">
                    <a:off x="2970581" y="2099780"/>
                    <a:ext cx="762716" cy="97739"/>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Connecteur droit 52">
                    <a:extLst>
                      <a:ext uri="{FF2B5EF4-FFF2-40B4-BE49-F238E27FC236}">
                        <a16:creationId xmlns:a16="http://schemas.microsoft.com/office/drawing/2014/main" id="{EB50664B-19AC-0783-E56F-0AF11C2E5A17}"/>
                      </a:ext>
                    </a:extLst>
                  </p:cNvPr>
                  <p:cNvCxnSpPr>
                    <a:cxnSpLocks/>
                  </p:cNvCxnSpPr>
                  <p:nvPr/>
                </p:nvCxnSpPr>
                <p:spPr>
                  <a:xfrm>
                    <a:off x="2970581" y="2527944"/>
                    <a:ext cx="769474" cy="11787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9" name="Arc 38">
                  <a:extLst>
                    <a:ext uri="{FF2B5EF4-FFF2-40B4-BE49-F238E27FC236}">
                      <a16:creationId xmlns:a16="http://schemas.microsoft.com/office/drawing/2014/main" id="{E7863837-BD0D-626D-67E6-BCE4B499347A}"/>
                    </a:ext>
                  </a:extLst>
                </p:cNvPr>
                <p:cNvSpPr/>
                <p:nvPr/>
              </p:nvSpPr>
              <p:spPr>
                <a:xfrm>
                  <a:off x="2859322" y="3611521"/>
                  <a:ext cx="564680" cy="1205111"/>
                </a:xfrm>
                <a:prstGeom prst="arc">
                  <a:avLst>
                    <a:gd name="adj1" fmla="val 838340"/>
                    <a:gd name="adj2" fmla="val 4054308"/>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B423BC50-C319-57F4-3C78-9DF5CAA80C63}"/>
                    </a:ext>
                  </a:extLst>
                </p:cNvPr>
                <p:cNvCxnSpPr>
                  <a:cxnSpLocks/>
                </p:cNvCxnSpPr>
                <p:nvPr/>
              </p:nvCxnSpPr>
              <p:spPr>
                <a:xfrm flipV="1">
                  <a:off x="1929688" y="4204554"/>
                  <a:ext cx="1854912" cy="4553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Connecteur droit 40">
                  <a:extLst>
                    <a:ext uri="{FF2B5EF4-FFF2-40B4-BE49-F238E27FC236}">
                      <a16:creationId xmlns:a16="http://schemas.microsoft.com/office/drawing/2014/main" id="{54A993DF-B598-217E-DF19-40C00D1D0EE3}"/>
                    </a:ext>
                  </a:extLst>
                </p:cNvPr>
                <p:cNvCxnSpPr>
                  <a:cxnSpLocks/>
                </p:cNvCxnSpPr>
                <p:nvPr/>
              </p:nvCxnSpPr>
              <p:spPr>
                <a:xfrm flipH="1" flipV="1">
                  <a:off x="1951325" y="4107081"/>
                  <a:ext cx="487075" cy="30518"/>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Connecteur droit 41">
                  <a:extLst>
                    <a:ext uri="{FF2B5EF4-FFF2-40B4-BE49-F238E27FC236}">
                      <a16:creationId xmlns:a16="http://schemas.microsoft.com/office/drawing/2014/main" id="{AEF44BA9-5E83-96BA-9BEE-26D57BDE35BB}"/>
                    </a:ext>
                  </a:extLst>
                </p:cNvPr>
                <p:cNvCxnSpPr>
                  <a:cxnSpLocks/>
                </p:cNvCxnSpPr>
                <p:nvPr/>
              </p:nvCxnSpPr>
              <p:spPr>
                <a:xfrm flipH="1">
                  <a:off x="1951325" y="4234046"/>
                  <a:ext cx="487075" cy="16043"/>
                </a:xfrm>
                <a:prstGeom prst="line">
                  <a:avLst/>
                </a:prstGeom>
                <a:ln w="1270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43" name="Arc 42">
                  <a:extLst>
                    <a:ext uri="{FF2B5EF4-FFF2-40B4-BE49-F238E27FC236}">
                      <a16:creationId xmlns:a16="http://schemas.microsoft.com/office/drawing/2014/main" id="{E1ED04D9-D72B-6FF0-2662-18C230C7CDBF}"/>
                    </a:ext>
                  </a:extLst>
                </p:cNvPr>
                <p:cNvSpPr/>
                <p:nvPr/>
              </p:nvSpPr>
              <p:spPr>
                <a:xfrm>
                  <a:off x="1378134" y="3922775"/>
                  <a:ext cx="564680" cy="490386"/>
                </a:xfrm>
                <a:prstGeom prst="arc">
                  <a:avLst>
                    <a:gd name="adj1" fmla="val 20339062"/>
                    <a:gd name="adj2" fmla="val 1255691"/>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sp>
            <p:nvSpPr>
              <p:cNvPr id="36" name="Arc 35">
                <a:extLst>
                  <a:ext uri="{FF2B5EF4-FFF2-40B4-BE49-F238E27FC236}">
                    <a16:creationId xmlns:a16="http://schemas.microsoft.com/office/drawing/2014/main" id="{5DB960FA-EE4B-735B-456D-C20DDF231B92}"/>
                  </a:ext>
                </a:extLst>
              </p:cNvPr>
              <p:cNvSpPr/>
              <p:nvPr/>
            </p:nvSpPr>
            <p:spPr>
              <a:xfrm>
                <a:off x="1798126" y="1746767"/>
                <a:ext cx="785363" cy="1699158"/>
              </a:xfrm>
              <a:prstGeom prst="arc">
                <a:avLst>
                  <a:gd name="adj1" fmla="val 7481693"/>
                  <a:gd name="adj2" fmla="val 1379269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grpSp>
        <p:sp>
          <p:nvSpPr>
            <p:cNvPr id="67" name="Arc 66">
              <a:extLst>
                <a:ext uri="{FF2B5EF4-FFF2-40B4-BE49-F238E27FC236}">
                  <a16:creationId xmlns:a16="http://schemas.microsoft.com/office/drawing/2014/main" id="{64442E6E-E08B-FBAF-F49E-93C2B2B33DC0}"/>
                </a:ext>
              </a:extLst>
            </p:cNvPr>
            <p:cNvSpPr/>
            <p:nvPr/>
          </p:nvSpPr>
          <p:spPr>
            <a:xfrm>
              <a:off x="1915996" y="3727935"/>
              <a:ext cx="785363" cy="1699158"/>
            </a:xfrm>
            <a:prstGeom prst="arc">
              <a:avLst>
                <a:gd name="adj1" fmla="val 7495699"/>
                <a:gd name="adj2" fmla="val 1000738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9" name="Arc 68">
              <a:extLst>
                <a:ext uri="{FF2B5EF4-FFF2-40B4-BE49-F238E27FC236}">
                  <a16:creationId xmlns:a16="http://schemas.microsoft.com/office/drawing/2014/main" id="{D7BDAFDD-E473-C0FD-4E6A-F8FC853DEDB2}"/>
                </a:ext>
              </a:extLst>
            </p:cNvPr>
            <p:cNvSpPr/>
            <p:nvPr/>
          </p:nvSpPr>
          <p:spPr>
            <a:xfrm>
              <a:off x="1915996" y="3727935"/>
              <a:ext cx="785363" cy="1699158"/>
            </a:xfrm>
            <a:prstGeom prst="arc">
              <a:avLst>
                <a:gd name="adj1" fmla="val 11636704"/>
                <a:gd name="adj2" fmla="val 13792694"/>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cxnSp>
          <p:nvCxnSpPr>
            <p:cNvPr id="70" name="Connecteur droit 69">
              <a:extLst>
                <a:ext uri="{FF2B5EF4-FFF2-40B4-BE49-F238E27FC236}">
                  <a16:creationId xmlns:a16="http://schemas.microsoft.com/office/drawing/2014/main" id="{EBC8A802-6BAD-B7D6-BF6C-6E855BA3018A}"/>
                </a:ext>
              </a:extLst>
            </p:cNvPr>
            <p:cNvCxnSpPr>
              <a:cxnSpLocks/>
              <a:stCxn id="36" idx="2"/>
              <a:endCxn id="69" idx="2"/>
            </p:cNvCxnSpPr>
            <p:nvPr/>
          </p:nvCxnSpPr>
          <p:spPr>
            <a:xfrm>
              <a:off x="1859406" y="4166506"/>
              <a:ext cx="104975" cy="2458"/>
            </a:xfrm>
            <a:prstGeom prst="line">
              <a:avLst/>
            </a:prstGeom>
            <a:ln w="12700"/>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DD21FCDC-8BFC-5ED6-A442-E82BBE8C1E90}"/>
                </a:ext>
              </a:extLst>
            </p:cNvPr>
            <p:cNvCxnSpPr>
              <a:cxnSpLocks/>
              <a:stCxn id="36" idx="0"/>
              <a:endCxn id="67" idx="0"/>
            </p:cNvCxnSpPr>
            <p:nvPr/>
          </p:nvCxnSpPr>
          <p:spPr>
            <a:xfrm flipV="1">
              <a:off x="1877118" y="5046416"/>
              <a:ext cx="104104" cy="377"/>
            </a:xfrm>
            <a:prstGeom prst="line">
              <a:avLst/>
            </a:prstGeom>
            <a:ln w="1270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111233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1930</TotalTime>
  <Words>4341</Words>
  <Application>Microsoft Office PowerPoint</Application>
  <PresentationFormat>Grand écran</PresentationFormat>
  <Paragraphs>331</Paragraphs>
  <Slides>30</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30</vt:i4>
      </vt:variant>
    </vt:vector>
  </HeadingPairs>
  <TitlesOfParts>
    <vt:vector size="39" baseType="lpstr">
      <vt:lpstr>Amasis MT Pro</vt:lpstr>
      <vt:lpstr>Aptos</vt:lpstr>
      <vt:lpstr>Aptos Display</vt:lpstr>
      <vt:lpstr>Arial</vt:lpstr>
      <vt:lpstr>Cambria Math</vt:lpstr>
      <vt:lpstr>Consolas</vt:lpstr>
      <vt:lpstr>Courier New</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Aurélien Genin X2021</dc:creator>
  <cp:lastModifiedBy>Aurélien Genin X2021</cp:lastModifiedBy>
  <cp:revision>90</cp:revision>
  <dcterms:created xsi:type="dcterms:W3CDTF">2024-06-26T06:26:19Z</dcterms:created>
  <dcterms:modified xsi:type="dcterms:W3CDTF">2024-06-27T18:56:48Z</dcterms:modified>
</cp:coreProperties>
</file>